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6"/>
  </p:notesMasterIdLst>
  <p:sldIdLst>
    <p:sldId id="263" r:id="rId2"/>
    <p:sldId id="256" r:id="rId3"/>
    <p:sldId id="257" r:id="rId4"/>
    <p:sldId id="258" r:id="rId5"/>
    <p:sldId id="280" r:id="rId6"/>
    <p:sldId id="260" r:id="rId7"/>
    <p:sldId id="261"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62" r:id="rId25"/>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2" autoAdjust="0"/>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06490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13.png"/><Relationship Id="rId4" Type="http://schemas.openxmlformats.org/officeDocument/2006/relationships/image" Target="../media/image18.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1">
            <a:extLst>
              <a:ext uri="{FF2B5EF4-FFF2-40B4-BE49-F238E27FC236}">
                <a16:creationId xmlns:a16="http://schemas.microsoft.com/office/drawing/2014/main" id="{FAFBA1F6-3377-B88C-A24E-31344EFE3A83}"/>
              </a:ext>
            </a:extLst>
          </p:cNvPr>
          <p:cNvSpPr/>
          <p:nvPr/>
        </p:nvSpPr>
        <p:spPr>
          <a:xfrm>
            <a:off x="0" y="0"/>
            <a:ext cx="14630400" cy="8229600"/>
          </a:xfrm>
          <a:prstGeom prst="rect">
            <a:avLst/>
          </a:prstGeom>
          <a:solidFill>
            <a:srgbClr val="FFFFFF">
              <a:alpha val="75000"/>
            </a:srgbClr>
          </a:solidFill>
          <a:ln/>
        </p:spPr>
      </p:sp>
      <p:sp>
        <p:nvSpPr>
          <p:cNvPr id="3" name="Shape 0">
            <a:extLst>
              <a:ext uri="{FF2B5EF4-FFF2-40B4-BE49-F238E27FC236}">
                <a16:creationId xmlns:a16="http://schemas.microsoft.com/office/drawing/2014/main" id="{4EEAD2FF-5C12-6F81-7E34-3E752CC93F00}"/>
              </a:ext>
            </a:extLst>
          </p:cNvPr>
          <p:cNvSpPr/>
          <p:nvPr/>
        </p:nvSpPr>
        <p:spPr>
          <a:xfrm>
            <a:off x="880946" y="1337203"/>
            <a:ext cx="13749454" cy="6892397"/>
          </a:xfrm>
          <a:prstGeom prst="rect">
            <a:avLst/>
          </a:prstGeom>
          <a:solidFill>
            <a:srgbClr val="ECECF3"/>
          </a:solidFill>
          <a:ln/>
        </p:spPr>
        <p:txBody>
          <a:bodyPr/>
          <a:lstStyle/>
          <a:p>
            <a:pPr algn="ctr"/>
            <a:r>
              <a:rPr lang="en-US" sz="5400" b="1" i="0" dirty="0">
                <a:ln w="9525">
                  <a:solidFill>
                    <a:schemeClr val="bg1"/>
                  </a:solidFill>
                  <a:prstDash val="solid"/>
                </a:ln>
                <a:effectLst>
                  <a:outerShdw blurRad="12700" dist="38100" dir="2700000" algn="tl" rotWithShape="0">
                    <a:schemeClr val="bg1">
                      <a:lumMod val="50000"/>
                    </a:schemeClr>
                  </a:outerShdw>
                </a:effectLst>
                <a:highlight>
                  <a:srgbClr val="FFFFFF"/>
                </a:highlight>
                <a:latin typeface="Times New Roman" panose="02020603050405020304" pitchFamily="18" charset="0"/>
              </a:rPr>
              <a:t>CROP DISEASE DETECTION</a:t>
            </a:r>
          </a:p>
          <a:p>
            <a:pPr algn="ctr"/>
            <a:r>
              <a:rPr lang="en-US" sz="5400" b="1" dirty="0">
                <a:ln w="9525">
                  <a:solidFill>
                    <a:schemeClr val="bg1"/>
                  </a:solidFill>
                  <a:prstDash val="solid"/>
                </a:ln>
                <a:effectLst>
                  <a:outerShdw blurRad="12700" dist="38100" dir="2700000" algn="tl" rotWithShape="0">
                    <a:schemeClr val="bg1">
                      <a:lumMod val="50000"/>
                    </a:schemeClr>
                  </a:outerShdw>
                </a:effectLst>
                <a:highlight>
                  <a:srgbClr val="FFFFFF"/>
                </a:highlight>
                <a:latin typeface="Times New Roman" panose="02020603050405020304" pitchFamily="18" charset="0"/>
              </a:rPr>
              <a:t>USING</a:t>
            </a:r>
          </a:p>
          <a:p>
            <a:pPr algn="ctr"/>
            <a:r>
              <a:rPr lang="en-US" sz="5400" b="1" i="0" dirty="0">
                <a:ln w="9525">
                  <a:solidFill>
                    <a:schemeClr val="bg1"/>
                  </a:solidFill>
                  <a:prstDash val="solid"/>
                </a:ln>
                <a:effectLst>
                  <a:outerShdw blurRad="12700" dist="38100" dir="2700000" algn="tl" rotWithShape="0">
                    <a:schemeClr val="bg1">
                      <a:lumMod val="50000"/>
                    </a:schemeClr>
                  </a:outerShdw>
                </a:effectLst>
                <a:highlight>
                  <a:srgbClr val="FFFFFF"/>
                </a:highlight>
                <a:latin typeface="Times New Roman" panose="02020603050405020304" pitchFamily="18" charset="0"/>
              </a:rPr>
              <a:t>MACHINE LEARNING</a:t>
            </a:r>
          </a:p>
          <a:p>
            <a:pPr algn="ctr"/>
            <a:endParaRPr lang="en-US" sz="5400" dirty="0">
              <a:solidFill>
                <a:srgbClr val="000000"/>
              </a:solidFill>
              <a:effectLst>
                <a:reflection blurRad="6350" stA="55000" endA="300" endPos="45500" dir="5400000" sy="-100000" algn="bl" rotWithShape="0"/>
              </a:effectLst>
              <a:highlight>
                <a:srgbClr val="FFFFFF"/>
              </a:highlight>
              <a:latin typeface="Times New Roman" panose="02020603050405020304" pitchFamily="18" charset="0"/>
            </a:endParaRPr>
          </a:p>
          <a:p>
            <a:pPr algn="ctr"/>
            <a:r>
              <a:rPr lang="en-US" b="0" i="0" dirty="0">
                <a:solidFill>
                  <a:srgbClr val="000000"/>
                </a:solidFill>
                <a:effectLst>
                  <a:reflection blurRad="6350" stA="55000" endA="300" endPos="45500" dir="5400000" sy="-100000" algn="bl" rotWithShape="0"/>
                </a:effectLst>
                <a:highlight>
                  <a:srgbClr val="FFFFFF"/>
                </a:highlight>
                <a:latin typeface="Times New Roman" panose="02020603050405020304" pitchFamily="18" charset="0"/>
              </a:rPr>
              <a:t>												</a:t>
            </a:r>
          </a:p>
          <a:p>
            <a:pPr algn="ctr">
              <a:lnSpc>
                <a:spcPct val="150000"/>
              </a:lnSpc>
            </a:pPr>
            <a:endParaRPr lang="en-US" sz="5400" b="0" i="0" dirty="0">
              <a:solidFill>
                <a:srgbClr val="000000"/>
              </a:solidFill>
              <a:effectLst>
                <a:reflection blurRad="6350" stA="55000" endA="300" endPos="45500" dir="5400000" sy="-100000" algn="bl" rotWithShape="0"/>
              </a:effectLst>
              <a:highlight>
                <a:srgbClr val="FFFFFF"/>
              </a:highlight>
              <a:latin typeface="Times New Roman" panose="02020603050405020304" pitchFamily="18" charset="0"/>
            </a:endParaRPr>
          </a:p>
        </p:txBody>
      </p:sp>
      <p:pic>
        <p:nvPicPr>
          <p:cNvPr id="4" name="Picture 3">
            <a:extLst>
              <a:ext uri="{FF2B5EF4-FFF2-40B4-BE49-F238E27FC236}">
                <a16:creationId xmlns:a16="http://schemas.microsoft.com/office/drawing/2014/main" id="{25DA7792-87FC-F3DA-8714-106BEF3521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674" y="121721"/>
            <a:ext cx="5154815" cy="1215482"/>
          </a:xfrm>
          <a:prstGeom prst="rect">
            <a:avLst/>
          </a:prstGeom>
        </p:spPr>
      </p:pic>
      <p:pic>
        <p:nvPicPr>
          <p:cNvPr id="5" name="Picture 4">
            <a:extLst>
              <a:ext uri="{FF2B5EF4-FFF2-40B4-BE49-F238E27FC236}">
                <a16:creationId xmlns:a16="http://schemas.microsoft.com/office/drawing/2014/main" id="{33C5BD07-4B3B-EC99-0D05-FA5B8597219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612142" y="121720"/>
            <a:ext cx="1811546" cy="1093763"/>
          </a:xfrm>
          <a:prstGeom prst="rect">
            <a:avLst/>
          </a:prstGeom>
        </p:spPr>
      </p:pic>
      <p:sp>
        <p:nvSpPr>
          <p:cNvPr id="6" name="object 10">
            <a:extLst>
              <a:ext uri="{FF2B5EF4-FFF2-40B4-BE49-F238E27FC236}">
                <a16:creationId xmlns:a16="http://schemas.microsoft.com/office/drawing/2014/main" id="{0AE6ACFA-673B-9EFA-39A9-ED1E4142461F}"/>
              </a:ext>
            </a:extLst>
          </p:cNvPr>
          <p:cNvSpPr txBox="1"/>
          <p:nvPr/>
        </p:nvSpPr>
        <p:spPr>
          <a:xfrm>
            <a:off x="9545445" y="5035723"/>
            <a:ext cx="4304370" cy="3254737"/>
          </a:xfrm>
          <a:prstGeom prst="rect">
            <a:avLst/>
          </a:prstGeom>
        </p:spPr>
        <p:txBody>
          <a:bodyPr vert="horz" wrap="square" lIns="0" tIns="139700" rIns="0" bIns="0" rtlCol="0">
            <a:spAutoFit/>
          </a:bodyPr>
          <a:lstStyle/>
          <a:p>
            <a:pPr marL="12700">
              <a:lnSpc>
                <a:spcPct val="100000"/>
              </a:lnSpc>
              <a:spcBef>
                <a:spcPts val="1100"/>
              </a:spcBef>
            </a:pPr>
            <a:r>
              <a:rPr sz="1800" b="1" spc="-5" dirty="0">
                <a:solidFill>
                  <a:schemeClr val="tx2">
                    <a:lumMod val="50000"/>
                  </a:schemeClr>
                </a:solidFill>
                <a:latin typeface="Times New Roman"/>
                <a:cs typeface="Times New Roman"/>
              </a:rPr>
              <a:t>TEAM</a:t>
            </a:r>
            <a:r>
              <a:rPr sz="1800" b="1" spc="-50" dirty="0">
                <a:solidFill>
                  <a:schemeClr val="tx2">
                    <a:lumMod val="50000"/>
                  </a:schemeClr>
                </a:solidFill>
                <a:latin typeface="Times New Roman"/>
                <a:cs typeface="Times New Roman"/>
              </a:rPr>
              <a:t> </a:t>
            </a:r>
            <a:r>
              <a:rPr sz="1800" b="1" spc="-5" dirty="0">
                <a:solidFill>
                  <a:schemeClr val="tx2">
                    <a:lumMod val="50000"/>
                  </a:schemeClr>
                </a:solidFill>
                <a:latin typeface="Times New Roman"/>
                <a:cs typeface="Times New Roman"/>
              </a:rPr>
              <a:t>MEMBERS:</a:t>
            </a:r>
            <a:endParaRPr sz="1800" dirty="0">
              <a:solidFill>
                <a:schemeClr val="tx2">
                  <a:lumMod val="50000"/>
                </a:schemeClr>
              </a:solidFill>
              <a:latin typeface="Times New Roman"/>
              <a:cs typeface="Times New Roman"/>
            </a:endParaRPr>
          </a:p>
          <a:p>
            <a:pPr marL="469900" lvl="1">
              <a:spcBef>
                <a:spcPts val="1000"/>
              </a:spcBef>
            </a:pPr>
            <a:r>
              <a:rPr lang="en-IN" spc="-5" dirty="0">
                <a:solidFill>
                  <a:schemeClr val="accent1">
                    <a:lumMod val="50000"/>
                  </a:schemeClr>
                </a:solidFill>
                <a:latin typeface="Times New Roman"/>
                <a:cs typeface="Times New Roman"/>
              </a:rPr>
              <a:t>GOWRI SHANKAR A</a:t>
            </a:r>
            <a:r>
              <a:rPr lang="en-IN" spc="-35" dirty="0">
                <a:solidFill>
                  <a:schemeClr val="accent1">
                    <a:lumMod val="50000"/>
                  </a:schemeClr>
                </a:solidFill>
                <a:latin typeface="Times New Roman"/>
                <a:cs typeface="Times New Roman"/>
              </a:rPr>
              <a:t> </a:t>
            </a:r>
            <a:r>
              <a:rPr lang="en-IN" dirty="0">
                <a:solidFill>
                  <a:schemeClr val="accent1">
                    <a:lumMod val="50000"/>
                  </a:schemeClr>
                </a:solidFill>
                <a:latin typeface="Times New Roman"/>
                <a:cs typeface="Times New Roman"/>
              </a:rPr>
              <a:t>[927622BAL011</a:t>
            </a:r>
            <a:r>
              <a:rPr lang="en-IN" spc="-5" dirty="0">
                <a:solidFill>
                  <a:schemeClr val="accent1">
                    <a:lumMod val="50000"/>
                  </a:schemeClr>
                </a:solidFill>
                <a:latin typeface="Times New Roman"/>
                <a:cs typeface="Times New Roman"/>
              </a:rPr>
              <a:t>]</a:t>
            </a:r>
          </a:p>
          <a:p>
            <a:pPr marL="469900" lvl="1">
              <a:spcBef>
                <a:spcPts val="1000"/>
              </a:spcBef>
            </a:pPr>
            <a:r>
              <a:rPr lang="en-IN" spc="-5" dirty="0">
                <a:solidFill>
                  <a:schemeClr val="accent1">
                    <a:lumMod val="50000"/>
                  </a:schemeClr>
                </a:solidFill>
                <a:latin typeface="Times New Roman"/>
                <a:cs typeface="Times New Roman"/>
              </a:rPr>
              <a:t>HARINI R </a:t>
            </a:r>
            <a:r>
              <a:rPr lang="en-IN" dirty="0">
                <a:solidFill>
                  <a:schemeClr val="accent1">
                    <a:lumMod val="50000"/>
                  </a:schemeClr>
                </a:solidFill>
                <a:latin typeface="Times New Roman"/>
                <a:cs typeface="Times New Roman"/>
              </a:rPr>
              <a:t>[927622BAL012</a:t>
            </a:r>
            <a:r>
              <a:rPr lang="en-IN" spc="-5" dirty="0">
                <a:solidFill>
                  <a:schemeClr val="accent1">
                    <a:lumMod val="50000"/>
                  </a:schemeClr>
                </a:solidFill>
                <a:latin typeface="Times New Roman"/>
                <a:cs typeface="Times New Roman"/>
              </a:rPr>
              <a:t>]</a:t>
            </a:r>
          </a:p>
          <a:p>
            <a:pPr marL="469900" lvl="1">
              <a:spcBef>
                <a:spcPts val="1000"/>
              </a:spcBef>
            </a:pPr>
            <a:r>
              <a:rPr lang="en-IN" spc="-5" dirty="0">
                <a:solidFill>
                  <a:schemeClr val="accent1">
                    <a:lumMod val="50000"/>
                  </a:schemeClr>
                </a:solidFill>
                <a:latin typeface="Times New Roman"/>
                <a:cs typeface="Times New Roman"/>
              </a:rPr>
              <a:t>NANDHANA R </a:t>
            </a:r>
            <a:r>
              <a:rPr lang="en-IN" dirty="0">
                <a:solidFill>
                  <a:schemeClr val="accent1">
                    <a:lumMod val="50000"/>
                  </a:schemeClr>
                </a:solidFill>
                <a:latin typeface="Times New Roman"/>
                <a:cs typeface="Times New Roman"/>
              </a:rPr>
              <a:t>[927622BAL031</a:t>
            </a:r>
            <a:r>
              <a:rPr lang="en-IN" spc="-5" dirty="0">
                <a:solidFill>
                  <a:schemeClr val="accent1">
                    <a:lumMod val="50000"/>
                  </a:schemeClr>
                </a:solidFill>
                <a:latin typeface="Times New Roman"/>
                <a:cs typeface="Times New Roman"/>
              </a:rPr>
              <a:t>]</a:t>
            </a:r>
          </a:p>
          <a:p>
            <a:pPr marL="469900" lvl="1">
              <a:spcBef>
                <a:spcPts val="1000"/>
              </a:spcBef>
            </a:pPr>
            <a:r>
              <a:rPr lang="en-IN" spc="-5" dirty="0">
                <a:solidFill>
                  <a:schemeClr val="accent1">
                    <a:lumMod val="50000"/>
                  </a:schemeClr>
                </a:solidFill>
                <a:latin typeface="Times New Roman"/>
                <a:cs typeface="Times New Roman"/>
              </a:rPr>
              <a:t>SATHIYA PRIYA B </a:t>
            </a:r>
            <a:r>
              <a:rPr lang="en-IN" dirty="0">
                <a:solidFill>
                  <a:schemeClr val="accent1">
                    <a:lumMod val="50000"/>
                  </a:schemeClr>
                </a:solidFill>
                <a:latin typeface="Times New Roman"/>
                <a:cs typeface="Times New Roman"/>
              </a:rPr>
              <a:t>[927622BAL040</a:t>
            </a:r>
            <a:r>
              <a:rPr lang="en-IN" spc="-5" dirty="0">
                <a:solidFill>
                  <a:schemeClr val="accent1">
                    <a:lumMod val="50000"/>
                  </a:schemeClr>
                </a:solidFill>
                <a:latin typeface="Times New Roman"/>
                <a:cs typeface="Times New Roman"/>
              </a:rPr>
              <a:t>]</a:t>
            </a:r>
          </a:p>
          <a:p>
            <a:pPr marL="12700">
              <a:spcBef>
                <a:spcPts val="1000"/>
              </a:spcBef>
            </a:pPr>
            <a:endParaRPr lang="en-IN" sz="1800" spc="-5" dirty="0">
              <a:solidFill>
                <a:srgbClr val="EE52A4"/>
              </a:solidFill>
              <a:latin typeface="Times New Roman"/>
              <a:cs typeface="Times New Roman"/>
            </a:endParaRPr>
          </a:p>
          <a:p>
            <a:pPr marL="12700">
              <a:spcBef>
                <a:spcPts val="1000"/>
              </a:spcBef>
            </a:pPr>
            <a:endParaRPr lang="en-IN" sz="1800" spc="-5" dirty="0">
              <a:solidFill>
                <a:srgbClr val="EE52A4"/>
              </a:solidFill>
              <a:latin typeface="Times New Roman"/>
              <a:cs typeface="Times New Roman"/>
            </a:endParaRPr>
          </a:p>
          <a:p>
            <a:pPr marL="12700">
              <a:lnSpc>
                <a:spcPct val="100000"/>
              </a:lnSpc>
              <a:spcBef>
                <a:spcPts val="1000"/>
              </a:spcBef>
            </a:pPr>
            <a:endParaRPr sz="1800" dirty="0">
              <a:latin typeface="Times New Roman"/>
              <a:cs typeface="Times New Roman"/>
            </a:endParaRPr>
          </a:p>
        </p:txBody>
      </p:sp>
    </p:spTree>
    <p:extLst>
      <p:ext uri="{BB962C8B-B14F-4D97-AF65-F5344CB8AC3E}">
        <p14:creationId xmlns:p14="http://schemas.microsoft.com/office/powerpoint/2010/main" val="33040048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10">
            <a:extLst>
              <a:ext uri="{FF2B5EF4-FFF2-40B4-BE49-F238E27FC236}">
                <a16:creationId xmlns:a16="http://schemas.microsoft.com/office/drawing/2014/main" id="{B49AD6C4-96A7-FF7C-A09D-250B81DD3FAD}"/>
              </a:ext>
            </a:extLst>
          </p:cNvPr>
          <p:cNvSpPr/>
          <p:nvPr/>
        </p:nvSpPr>
        <p:spPr>
          <a:xfrm>
            <a:off x="903249" y="780585"/>
            <a:ext cx="12868507" cy="6657277"/>
          </a:xfrm>
          <a:prstGeom prst="roundRect">
            <a:avLst>
              <a:gd name="adj" fmla="val 3254"/>
            </a:avLst>
          </a:prstGeom>
          <a:solidFill>
            <a:srgbClr val="E1E1EA"/>
          </a:solidFill>
          <a:ln w="7620">
            <a:solidFill>
              <a:srgbClr val="C7C7D0"/>
            </a:solidFill>
            <a:prstDash val="solid"/>
          </a:ln>
        </p:spPr>
        <p:txBody>
          <a:bodyPr/>
          <a:lstStyle/>
          <a:p>
            <a:r>
              <a:rPr lang="en-IN" b="0" dirty="0">
                <a:solidFill>
                  <a:srgbClr val="D4D4D4"/>
                </a:solidFill>
                <a:effectLst/>
                <a:highlight>
                  <a:srgbClr val="1E1E1E"/>
                </a:highlight>
                <a:latin typeface="Courier New" panose="02070309020205020404" pitchFamily="49" charset="0"/>
              </a:rPr>
              <a:t>dataset</a:t>
            </a:r>
          </a:p>
          <a:p>
            <a:endParaRPr lang="en-IN" b="0" dirty="0">
              <a:solidFill>
                <a:srgbClr val="D4D4D4"/>
              </a:solidFill>
              <a:effectLst/>
              <a:highlight>
                <a:srgbClr val="1E1E1E"/>
              </a:highlight>
              <a:latin typeface="Courier New" panose="02070309020205020404" pitchFamily="49" charset="0"/>
            </a:endParaRPr>
          </a:p>
          <a:p>
            <a:endParaRPr lang="en-IN" dirty="0">
              <a:solidFill>
                <a:srgbClr val="D4D4D4"/>
              </a:solidFill>
              <a:highlight>
                <a:srgbClr val="1E1E1E"/>
              </a:highlight>
              <a:latin typeface="Courier New" panose="02070309020205020404" pitchFamily="49" charset="0"/>
            </a:endParaRPr>
          </a:p>
          <a:p>
            <a:endParaRPr lang="en-IN" b="0" dirty="0">
              <a:solidFill>
                <a:srgbClr val="D4D4D4"/>
              </a:solidFill>
              <a:effectLst/>
              <a:highlight>
                <a:srgbClr val="1E1E1E"/>
              </a:highlight>
              <a:latin typeface="Courier New" panose="02070309020205020404" pitchFamily="49" charset="0"/>
            </a:endParaRPr>
          </a:p>
          <a:p>
            <a:endParaRPr lang="en-IN" dirty="0">
              <a:solidFill>
                <a:srgbClr val="D4D4D4"/>
              </a:solidFill>
              <a:highlight>
                <a:srgbClr val="1E1E1E"/>
              </a:highlight>
              <a:latin typeface="Courier New" panose="02070309020205020404" pitchFamily="49" charset="0"/>
            </a:endParaRPr>
          </a:p>
          <a:p>
            <a:endParaRPr lang="en-IN" b="0" dirty="0">
              <a:solidFill>
                <a:srgbClr val="D4D4D4"/>
              </a:solidFill>
              <a:effectLst/>
              <a:highlight>
                <a:srgbClr val="1E1E1E"/>
              </a:highlight>
              <a:latin typeface="Courier New" panose="02070309020205020404" pitchFamily="49" charset="0"/>
            </a:endParaRPr>
          </a:p>
          <a:p>
            <a:endParaRPr lang="en-IN" dirty="0">
              <a:solidFill>
                <a:srgbClr val="D4D4D4"/>
              </a:solidFill>
              <a:highlight>
                <a:srgbClr val="1E1E1E"/>
              </a:highlight>
              <a:latin typeface="Courier New" panose="02070309020205020404" pitchFamily="49" charset="0"/>
            </a:endParaRPr>
          </a:p>
          <a:p>
            <a:endParaRPr lang="en-IN" b="0" dirty="0">
              <a:solidFill>
                <a:srgbClr val="D4D4D4"/>
              </a:solidFill>
              <a:effectLst/>
              <a:highlight>
                <a:srgbClr val="1E1E1E"/>
              </a:highlight>
              <a:latin typeface="Courier New" panose="02070309020205020404" pitchFamily="49" charset="0"/>
            </a:endParaRPr>
          </a:p>
          <a:p>
            <a:endParaRPr lang="en-IN" dirty="0">
              <a:solidFill>
                <a:srgbClr val="D4D4D4"/>
              </a:solidFill>
              <a:highlight>
                <a:srgbClr val="1E1E1E"/>
              </a:highlight>
              <a:latin typeface="Courier New" panose="02070309020205020404" pitchFamily="49" charset="0"/>
            </a:endParaRPr>
          </a:p>
          <a:p>
            <a:endParaRPr lang="en-IN" b="0" dirty="0">
              <a:solidFill>
                <a:srgbClr val="D4D4D4"/>
              </a:solidFill>
              <a:effectLst/>
              <a:highlight>
                <a:srgbClr val="1E1E1E"/>
              </a:highlight>
              <a:latin typeface="Courier New" panose="02070309020205020404" pitchFamily="49" charset="0"/>
            </a:endParaRPr>
          </a:p>
          <a:p>
            <a:endParaRPr lang="en-IN" dirty="0">
              <a:solidFill>
                <a:srgbClr val="D4D4D4"/>
              </a:solidFill>
              <a:highlight>
                <a:srgbClr val="1E1E1E"/>
              </a:highlight>
              <a:latin typeface="Courier New" panose="02070309020205020404" pitchFamily="49" charset="0"/>
            </a:endParaRPr>
          </a:p>
          <a:p>
            <a:endParaRPr lang="en-IN" b="0" dirty="0">
              <a:solidFill>
                <a:srgbClr val="D4D4D4"/>
              </a:solidFill>
              <a:effectLst/>
              <a:highlight>
                <a:srgbClr val="1E1E1E"/>
              </a:highlight>
              <a:latin typeface="Courier New" panose="02070309020205020404" pitchFamily="49" charset="0"/>
            </a:endParaRPr>
          </a:p>
          <a:p>
            <a:endParaRPr lang="en-IN" dirty="0">
              <a:solidFill>
                <a:srgbClr val="D4D4D4"/>
              </a:solidFill>
              <a:highlight>
                <a:srgbClr val="1E1E1E"/>
              </a:highlight>
              <a:latin typeface="Courier New" panose="02070309020205020404" pitchFamily="49" charset="0"/>
            </a:endParaRPr>
          </a:p>
          <a:p>
            <a:endParaRPr lang="en-IN" b="0" dirty="0">
              <a:solidFill>
                <a:srgbClr val="D4D4D4"/>
              </a:solidFill>
              <a:effectLst/>
              <a:highlight>
                <a:srgbClr val="1E1E1E"/>
              </a:highlight>
              <a:latin typeface="Courier New" panose="02070309020205020404" pitchFamily="49" charset="0"/>
            </a:endParaRPr>
          </a:p>
          <a:p>
            <a:endParaRPr lang="en-IN" dirty="0">
              <a:solidFill>
                <a:srgbClr val="D4D4D4"/>
              </a:solidFill>
              <a:highlight>
                <a:srgbClr val="1E1E1E"/>
              </a:highlight>
              <a:latin typeface="Courier New" panose="02070309020205020404" pitchFamily="49" charset="0"/>
            </a:endParaRPr>
          </a:p>
          <a:p>
            <a:endParaRPr lang="en-IN" b="0" dirty="0">
              <a:solidFill>
                <a:srgbClr val="D4D4D4"/>
              </a:solidFill>
              <a:effectLst/>
              <a:highlight>
                <a:srgbClr val="1E1E1E"/>
              </a:highlight>
              <a:latin typeface="Courier New" panose="02070309020205020404" pitchFamily="49" charset="0"/>
            </a:endParaRPr>
          </a:p>
          <a:p>
            <a:endParaRPr lang="en-IN" dirty="0">
              <a:solidFill>
                <a:srgbClr val="D4D4D4"/>
              </a:solidFill>
              <a:highlight>
                <a:srgbClr val="1E1E1E"/>
              </a:highlight>
              <a:latin typeface="Courier New" panose="02070309020205020404" pitchFamily="49" charset="0"/>
            </a:endParaRPr>
          </a:p>
          <a:p>
            <a:endParaRPr lang="en-IN" b="0" dirty="0">
              <a:solidFill>
                <a:srgbClr val="D4D4D4"/>
              </a:solidFill>
              <a:effectLst/>
              <a:highlight>
                <a:srgbClr val="1E1E1E"/>
              </a:highlight>
              <a:latin typeface="Courier New" panose="02070309020205020404" pitchFamily="49" charset="0"/>
            </a:endParaRPr>
          </a:p>
          <a:p>
            <a:endParaRPr lang="en-IN" dirty="0">
              <a:solidFill>
                <a:srgbClr val="D4D4D4"/>
              </a:solidFill>
              <a:highlight>
                <a:srgbClr val="1E1E1E"/>
              </a:highlight>
              <a:latin typeface="Courier New" panose="02070309020205020404" pitchFamily="49" charset="0"/>
            </a:endParaRPr>
          </a:p>
          <a:p>
            <a:endParaRPr lang="en-IN" b="0" dirty="0">
              <a:solidFill>
                <a:srgbClr val="D4D4D4"/>
              </a:solidFill>
              <a:effectLst/>
              <a:highlight>
                <a:srgbClr val="1E1E1E"/>
              </a:highlight>
              <a:latin typeface="Courier New" panose="02070309020205020404" pitchFamily="49" charset="0"/>
            </a:endParaRPr>
          </a:p>
        </p:txBody>
      </p:sp>
      <p:pic>
        <p:nvPicPr>
          <p:cNvPr id="4" name="Picture 3">
            <a:extLst>
              <a:ext uri="{FF2B5EF4-FFF2-40B4-BE49-F238E27FC236}">
                <a16:creationId xmlns:a16="http://schemas.microsoft.com/office/drawing/2014/main" id="{C6AEBED8-C6E3-4AD6-A5A6-7F65E323E033}"/>
              </a:ext>
            </a:extLst>
          </p:cNvPr>
          <p:cNvPicPr>
            <a:picLocks noChangeAspect="1"/>
          </p:cNvPicPr>
          <p:nvPr/>
        </p:nvPicPr>
        <p:blipFill rotWithShape="1">
          <a:blip r:embed="rId2"/>
          <a:srcRect l="3718" t="25879" r="59731" b="19691"/>
          <a:stretch/>
        </p:blipFill>
        <p:spPr>
          <a:xfrm>
            <a:off x="1516283" y="1412112"/>
            <a:ext cx="5347504" cy="4479402"/>
          </a:xfrm>
          <a:prstGeom prst="rect">
            <a:avLst/>
          </a:prstGeom>
        </p:spPr>
      </p:pic>
    </p:spTree>
    <p:extLst>
      <p:ext uri="{BB962C8B-B14F-4D97-AF65-F5344CB8AC3E}">
        <p14:creationId xmlns:p14="http://schemas.microsoft.com/office/powerpoint/2010/main" val="31034239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10">
            <a:extLst>
              <a:ext uri="{FF2B5EF4-FFF2-40B4-BE49-F238E27FC236}">
                <a16:creationId xmlns:a16="http://schemas.microsoft.com/office/drawing/2014/main" id="{19627B91-4B07-9BF6-662F-D1CB4F26C9A7}"/>
              </a:ext>
            </a:extLst>
          </p:cNvPr>
          <p:cNvSpPr/>
          <p:nvPr/>
        </p:nvSpPr>
        <p:spPr>
          <a:xfrm>
            <a:off x="880946" y="595174"/>
            <a:ext cx="12868507" cy="7039252"/>
          </a:xfrm>
          <a:prstGeom prst="roundRect">
            <a:avLst>
              <a:gd name="adj" fmla="val 3254"/>
            </a:avLst>
          </a:prstGeom>
          <a:solidFill>
            <a:srgbClr val="E1E1EA"/>
          </a:solidFill>
          <a:ln w="7620">
            <a:solidFill>
              <a:srgbClr val="C7C7D0"/>
            </a:solidFill>
            <a:prstDash val="solid"/>
          </a:ln>
        </p:spPr>
        <p:txBody>
          <a:bodyPr/>
          <a:lstStyle/>
          <a:p>
            <a:r>
              <a:rPr lang="en-US" b="0" dirty="0" err="1">
                <a:solidFill>
                  <a:srgbClr val="D4D4D4"/>
                </a:solidFill>
                <a:effectLst/>
                <a:highlight>
                  <a:srgbClr val="1E1E1E"/>
                </a:highlight>
                <a:latin typeface="Courier New" panose="02070309020205020404" pitchFamily="49" charset="0"/>
              </a:rPr>
              <a:t>dataset.healthy.hist</a:t>
            </a:r>
            <a:r>
              <a:rPr lang="en-US" b="0" dirty="0">
                <a:solidFill>
                  <a:srgbClr val="DCDCDC"/>
                </a:solidFill>
                <a:effectLst/>
                <a:highlight>
                  <a:srgbClr val="1E1E1E"/>
                </a:highlight>
                <a:latin typeface="Courier New" panose="02070309020205020404" pitchFamily="49" charset="0"/>
              </a:rPr>
              <a:t>()</a:t>
            </a:r>
            <a:endParaRPr lang="en-US" b="0" dirty="0">
              <a:solidFill>
                <a:srgbClr val="D4D4D4"/>
              </a:solidFill>
              <a:effectLst/>
              <a:highlight>
                <a:srgbClr val="1E1E1E"/>
              </a:highlight>
              <a:latin typeface="Courier New" panose="02070309020205020404" pitchFamily="49" charset="0"/>
            </a:endParaRPr>
          </a:p>
          <a:p>
            <a:r>
              <a:rPr lang="en-US" b="0" dirty="0" err="1">
                <a:solidFill>
                  <a:srgbClr val="D4D4D4"/>
                </a:solidFill>
                <a:effectLst/>
                <a:highlight>
                  <a:srgbClr val="1E1E1E"/>
                </a:highlight>
                <a:latin typeface="Courier New" panose="02070309020205020404" pitchFamily="49" charset="0"/>
              </a:rPr>
              <a:t>plt.title</a:t>
            </a:r>
            <a:r>
              <a:rPr lang="en-US" b="0" dirty="0">
                <a:solidFill>
                  <a:srgbClr val="DCDCDC"/>
                </a:solidFill>
                <a:effectLst/>
                <a:highlight>
                  <a:srgbClr val="1E1E1E"/>
                </a:highlight>
                <a:latin typeface="Courier New" panose="02070309020205020404" pitchFamily="49" charset="0"/>
              </a:rPr>
              <a:t>(</a:t>
            </a:r>
            <a:r>
              <a:rPr lang="en-US" b="0" dirty="0">
                <a:solidFill>
                  <a:srgbClr val="CE9178"/>
                </a:solidFill>
                <a:effectLst/>
                <a:highlight>
                  <a:srgbClr val="1E1E1E"/>
                </a:highlight>
                <a:latin typeface="Courier New" panose="02070309020205020404" pitchFamily="49" charset="0"/>
              </a:rPr>
              <a:t>'Healthy Classes’</a:t>
            </a:r>
            <a:r>
              <a:rPr lang="en-US" b="0" dirty="0">
                <a:solidFill>
                  <a:srgbClr val="DCDCDC"/>
                </a:solidFill>
                <a:effectLst/>
                <a:highlight>
                  <a:srgbClr val="1E1E1E"/>
                </a:highlight>
                <a:latin typeface="Courier New" panose="02070309020205020404" pitchFamily="49" charset="0"/>
              </a:rPr>
              <a:t>)</a:t>
            </a:r>
            <a:endParaRPr lang="en-US" b="0" dirty="0">
              <a:solidFill>
                <a:srgbClr val="D4D4D4"/>
              </a:solidFill>
              <a:effectLst/>
              <a:highlight>
                <a:srgbClr val="1E1E1E"/>
              </a:highlight>
              <a:latin typeface="Courier New" panose="02070309020205020404" pitchFamily="49" charset="0"/>
            </a:endParaRPr>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p:txBody>
      </p:sp>
      <p:pic>
        <p:nvPicPr>
          <p:cNvPr id="5" name="Picture 4">
            <a:extLst>
              <a:ext uri="{FF2B5EF4-FFF2-40B4-BE49-F238E27FC236}">
                <a16:creationId xmlns:a16="http://schemas.microsoft.com/office/drawing/2014/main" id="{200A8D21-2350-4121-C7C3-F6AFB01B6274}"/>
              </a:ext>
            </a:extLst>
          </p:cNvPr>
          <p:cNvPicPr>
            <a:picLocks noChangeAspect="1"/>
          </p:cNvPicPr>
          <p:nvPr/>
        </p:nvPicPr>
        <p:blipFill rotWithShape="1">
          <a:blip r:embed="rId2"/>
          <a:srcRect l="3887" t="20596" r="55107" b="17480"/>
          <a:stretch/>
        </p:blipFill>
        <p:spPr>
          <a:xfrm>
            <a:off x="1650379" y="1566745"/>
            <a:ext cx="5999357" cy="5096109"/>
          </a:xfrm>
          <a:prstGeom prst="rect">
            <a:avLst/>
          </a:prstGeom>
        </p:spPr>
      </p:pic>
    </p:spTree>
    <p:extLst>
      <p:ext uri="{BB962C8B-B14F-4D97-AF65-F5344CB8AC3E}">
        <p14:creationId xmlns:p14="http://schemas.microsoft.com/office/powerpoint/2010/main" val="25793027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10">
            <a:extLst>
              <a:ext uri="{FF2B5EF4-FFF2-40B4-BE49-F238E27FC236}">
                <a16:creationId xmlns:a16="http://schemas.microsoft.com/office/drawing/2014/main" id="{743ECDC0-F3FC-5508-EDBF-A1C8BC5ED22E}"/>
              </a:ext>
            </a:extLst>
          </p:cNvPr>
          <p:cNvSpPr/>
          <p:nvPr/>
        </p:nvSpPr>
        <p:spPr>
          <a:xfrm>
            <a:off x="880946" y="595174"/>
            <a:ext cx="12868507" cy="7039252"/>
          </a:xfrm>
          <a:prstGeom prst="roundRect">
            <a:avLst>
              <a:gd name="adj" fmla="val 3254"/>
            </a:avLst>
          </a:prstGeom>
          <a:solidFill>
            <a:srgbClr val="E1E1EA"/>
          </a:solidFill>
          <a:ln w="7620">
            <a:solidFill>
              <a:srgbClr val="C7C7D0"/>
            </a:solidFill>
            <a:prstDash val="solid"/>
          </a:ln>
        </p:spPr>
        <p:txBody>
          <a:bodyPr/>
          <a:lstStyle/>
          <a:p>
            <a:r>
              <a:rPr lang="en-IN" b="0" dirty="0" err="1">
                <a:solidFill>
                  <a:srgbClr val="D4D4D4"/>
                </a:solidFill>
                <a:effectLst/>
                <a:highlight>
                  <a:srgbClr val="1E1E1E"/>
                </a:highlight>
                <a:latin typeface="Courier New" panose="02070309020205020404" pitchFamily="49" charset="0"/>
              </a:rPr>
              <a:t>dataset.multiple_diseases.hist</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err="1">
                <a:solidFill>
                  <a:srgbClr val="D4D4D4"/>
                </a:solidFill>
                <a:effectLst/>
                <a:highlight>
                  <a:srgbClr val="1E1E1E"/>
                </a:highlight>
                <a:latin typeface="Courier New" panose="02070309020205020404" pitchFamily="49" charset="0"/>
              </a:rPr>
              <a:t>plt.title</a:t>
            </a:r>
            <a:r>
              <a:rPr lang="en-IN" b="0" dirty="0">
                <a:solidFill>
                  <a:srgbClr val="DCDCDC"/>
                </a:solidFill>
                <a:effectLst/>
                <a:highlight>
                  <a:srgbClr val="1E1E1E"/>
                </a:highlight>
                <a:latin typeface="Courier New" panose="02070309020205020404" pitchFamily="49" charset="0"/>
              </a:rPr>
              <a:t>(</a:t>
            </a:r>
            <a:r>
              <a:rPr lang="en-IN" b="0" dirty="0">
                <a:solidFill>
                  <a:srgbClr val="CE9178"/>
                </a:solidFill>
                <a:effectLst/>
                <a:highlight>
                  <a:srgbClr val="1E1E1E"/>
                </a:highlight>
                <a:latin typeface="Courier New" panose="02070309020205020404" pitchFamily="49" charset="0"/>
              </a:rPr>
              <a:t>'Multiple Diseases Classes'</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US" b="0" dirty="0" err="1">
                <a:solidFill>
                  <a:srgbClr val="D4D4D4"/>
                </a:solidFill>
                <a:effectLst/>
                <a:highlight>
                  <a:srgbClr val="1E1E1E"/>
                </a:highlight>
                <a:latin typeface="Courier New" panose="02070309020205020404" pitchFamily="49" charset="0"/>
              </a:rPr>
              <a:t>dataset.rust.hist</a:t>
            </a:r>
            <a:r>
              <a:rPr lang="en-US" b="0" dirty="0">
                <a:solidFill>
                  <a:srgbClr val="DCDCDC"/>
                </a:solidFill>
                <a:effectLst/>
                <a:highlight>
                  <a:srgbClr val="1E1E1E"/>
                </a:highlight>
                <a:latin typeface="Courier New" panose="02070309020205020404" pitchFamily="49" charset="0"/>
              </a:rPr>
              <a:t>()</a:t>
            </a:r>
            <a:endParaRPr lang="en-US" b="0" dirty="0">
              <a:solidFill>
                <a:srgbClr val="D4D4D4"/>
              </a:solidFill>
              <a:effectLst/>
              <a:highlight>
                <a:srgbClr val="1E1E1E"/>
              </a:highlight>
              <a:latin typeface="Courier New" panose="02070309020205020404" pitchFamily="49" charset="0"/>
            </a:endParaRPr>
          </a:p>
          <a:p>
            <a:r>
              <a:rPr lang="en-US" b="0" dirty="0" err="1">
                <a:solidFill>
                  <a:srgbClr val="D4D4D4"/>
                </a:solidFill>
                <a:effectLst/>
                <a:highlight>
                  <a:srgbClr val="1E1E1E"/>
                </a:highlight>
                <a:latin typeface="Courier New" panose="02070309020205020404" pitchFamily="49" charset="0"/>
              </a:rPr>
              <a:t>plt.title</a:t>
            </a:r>
            <a:r>
              <a:rPr lang="en-US" b="0" dirty="0">
                <a:solidFill>
                  <a:srgbClr val="DCDCDC"/>
                </a:solidFill>
                <a:effectLst/>
                <a:highlight>
                  <a:srgbClr val="1E1E1E"/>
                </a:highlight>
                <a:latin typeface="Courier New" panose="02070309020205020404" pitchFamily="49" charset="0"/>
              </a:rPr>
              <a:t>(</a:t>
            </a:r>
            <a:r>
              <a:rPr lang="en-US" b="0" dirty="0">
                <a:solidFill>
                  <a:srgbClr val="CE9178"/>
                </a:solidFill>
                <a:effectLst/>
                <a:highlight>
                  <a:srgbClr val="1E1E1E"/>
                </a:highlight>
                <a:latin typeface="Courier New" panose="02070309020205020404" pitchFamily="49" charset="0"/>
              </a:rPr>
              <a:t>'Rust Classes'</a:t>
            </a:r>
            <a:r>
              <a:rPr lang="en-US" b="0" dirty="0">
                <a:solidFill>
                  <a:srgbClr val="DCDCDC"/>
                </a:solidFill>
                <a:effectLst/>
                <a:highlight>
                  <a:srgbClr val="1E1E1E"/>
                </a:highlight>
                <a:latin typeface="Courier New" panose="02070309020205020404" pitchFamily="49" charset="0"/>
              </a:rPr>
              <a:t>)</a:t>
            </a:r>
            <a:endParaRPr lang="en-US" b="0" dirty="0">
              <a:solidFill>
                <a:srgbClr val="D4D4D4"/>
              </a:solidFill>
              <a:effectLst/>
              <a:highlight>
                <a:srgbClr val="1E1E1E"/>
              </a:highlight>
              <a:latin typeface="Courier New" panose="02070309020205020404" pitchFamily="49" charset="0"/>
            </a:endParaRPr>
          </a:p>
          <a:p>
            <a:r>
              <a:rPr lang="en-US" b="0" dirty="0" err="1">
                <a:solidFill>
                  <a:srgbClr val="D4D4D4"/>
                </a:solidFill>
                <a:effectLst/>
                <a:highlight>
                  <a:srgbClr val="1E1E1E"/>
                </a:highlight>
                <a:latin typeface="Courier New" panose="02070309020205020404" pitchFamily="49" charset="0"/>
              </a:rPr>
              <a:t>dataset.scab.hist</a:t>
            </a:r>
            <a:r>
              <a:rPr lang="en-US" b="0" dirty="0">
                <a:solidFill>
                  <a:srgbClr val="DCDCDC"/>
                </a:solidFill>
                <a:effectLst/>
                <a:highlight>
                  <a:srgbClr val="1E1E1E"/>
                </a:highlight>
                <a:latin typeface="Courier New" panose="02070309020205020404" pitchFamily="49" charset="0"/>
              </a:rPr>
              <a:t>()</a:t>
            </a:r>
            <a:endParaRPr lang="en-US" b="0" dirty="0">
              <a:solidFill>
                <a:srgbClr val="D4D4D4"/>
              </a:solidFill>
              <a:effectLst/>
              <a:highlight>
                <a:srgbClr val="1E1E1E"/>
              </a:highlight>
              <a:latin typeface="Courier New" panose="02070309020205020404" pitchFamily="49" charset="0"/>
            </a:endParaRPr>
          </a:p>
          <a:p>
            <a:r>
              <a:rPr lang="en-US" b="0" dirty="0" err="1">
                <a:solidFill>
                  <a:srgbClr val="D4D4D4"/>
                </a:solidFill>
                <a:effectLst/>
                <a:highlight>
                  <a:srgbClr val="1E1E1E"/>
                </a:highlight>
                <a:latin typeface="Courier New" panose="02070309020205020404" pitchFamily="49" charset="0"/>
              </a:rPr>
              <a:t>plt.title</a:t>
            </a:r>
            <a:r>
              <a:rPr lang="en-US" b="0" dirty="0">
                <a:solidFill>
                  <a:srgbClr val="DCDCDC"/>
                </a:solidFill>
                <a:effectLst/>
                <a:highlight>
                  <a:srgbClr val="1E1E1E"/>
                </a:highlight>
                <a:latin typeface="Courier New" panose="02070309020205020404" pitchFamily="49" charset="0"/>
              </a:rPr>
              <a:t>(</a:t>
            </a:r>
            <a:r>
              <a:rPr lang="en-US" b="0" dirty="0">
                <a:solidFill>
                  <a:srgbClr val="CE9178"/>
                </a:solidFill>
                <a:effectLst/>
                <a:highlight>
                  <a:srgbClr val="1E1E1E"/>
                </a:highlight>
                <a:latin typeface="Courier New" panose="02070309020205020404" pitchFamily="49" charset="0"/>
              </a:rPr>
              <a:t>'Scab Classes'</a:t>
            </a:r>
            <a:r>
              <a:rPr lang="en-US" b="0" dirty="0">
                <a:solidFill>
                  <a:srgbClr val="DCDCDC"/>
                </a:solidFill>
                <a:effectLst/>
                <a:highlight>
                  <a:srgbClr val="1E1E1E"/>
                </a:highlight>
                <a:latin typeface="Courier New" panose="02070309020205020404" pitchFamily="49" charset="0"/>
              </a:rPr>
              <a:t>)</a:t>
            </a:r>
            <a:endParaRPr lang="en-US" b="0" dirty="0">
              <a:solidFill>
                <a:srgbClr val="D4D4D4"/>
              </a:solidFill>
              <a:effectLst/>
              <a:highlight>
                <a:srgbClr val="1E1E1E"/>
              </a:highlight>
              <a:latin typeface="Courier New" panose="02070309020205020404" pitchFamily="49" charset="0"/>
            </a:endParaRPr>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p:txBody>
      </p:sp>
      <p:pic>
        <p:nvPicPr>
          <p:cNvPr id="4" name="Picture 3">
            <a:extLst>
              <a:ext uri="{FF2B5EF4-FFF2-40B4-BE49-F238E27FC236}">
                <a16:creationId xmlns:a16="http://schemas.microsoft.com/office/drawing/2014/main" id="{2CABF179-03CB-CA25-8CD4-75F170DED824}"/>
              </a:ext>
            </a:extLst>
          </p:cNvPr>
          <p:cNvPicPr>
            <a:picLocks noChangeAspect="1"/>
          </p:cNvPicPr>
          <p:nvPr/>
        </p:nvPicPr>
        <p:blipFill rotWithShape="1">
          <a:blip r:embed="rId2"/>
          <a:srcRect l="3964" t="26829" r="54725" b="11382"/>
          <a:stretch/>
        </p:blipFill>
        <p:spPr>
          <a:xfrm>
            <a:off x="1349297" y="2442117"/>
            <a:ext cx="6043962" cy="5084958"/>
          </a:xfrm>
          <a:prstGeom prst="rect">
            <a:avLst/>
          </a:prstGeom>
        </p:spPr>
      </p:pic>
    </p:spTree>
    <p:extLst>
      <p:ext uri="{BB962C8B-B14F-4D97-AF65-F5344CB8AC3E}">
        <p14:creationId xmlns:p14="http://schemas.microsoft.com/office/powerpoint/2010/main" val="28310784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hape 10">
            <a:extLst>
              <a:ext uri="{FF2B5EF4-FFF2-40B4-BE49-F238E27FC236}">
                <a16:creationId xmlns:a16="http://schemas.microsoft.com/office/drawing/2014/main" id="{51B35260-B2EA-DC0D-3C28-DD233D3C370A}"/>
              </a:ext>
            </a:extLst>
          </p:cNvPr>
          <p:cNvSpPr/>
          <p:nvPr/>
        </p:nvSpPr>
        <p:spPr>
          <a:xfrm>
            <a:off x="903249" y="780585"/>
            <a:ext cx="12868507" cy="6657277"/>
          </a:xfrm>
          <a:prstGeom prst="roundRect">
            <a:avLst>
              <a:gd name="adj" fmla="val 3254"/>
            </a:avLst>
          </a:prstGeom>
          <a:solidFill>
            <a:srgbClr val="E1E1EA"/>
          </a:solidFill>
          <a:ln w="7620">
            <a:solidFill>
              <a:srgbClr val="C7C7D0"/>
            </a:solidFill>
            <a:prstDash val="solid"/>
          </a:ln>
        </p:spPr>
        <p:txBody>
          <a:bodyPr/>
          <a:lstStyle/>
          <a:p>
            <a:r>
              <a:rPr lang="en-IN" b="0" dirty="0">
                <a:solidFill>
                  <a:srgbClr val="6AA94F"/>
                </a:solidFill>
                <a:effectLst/>
                <a:highlight>
                  <a:srgbClr val="1E1E1E"/>
                </a:highlight>
                <a:latin typeface="Courier New" panose="02070309020205020404" pitchFamily="49" charset="0"/>
              </a:rPr>
              <a:t>#class image visualization</a:t>
            </a:r>
            <a:endParaRPr lang="en-IN"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w=</a:t>
            </a:r>
            <a:r>
              <a:rPr lang="en-IN" b="0" dirty="0">
                <a:solidFill>
                  <a:srgbClr val="B5CEA8"/>
                </a:solidFill>
                <a:effectLst/>
                <a:highlight>
                  <a:srgbClr val="1E1E1E"/>
                </a:highlight>
                <a:latin typeface="Courier New" panose="02070309020205020404" pitchFamily="49" charset="0"/>
              </a:rPr>
              <a:t>10</a:t>
            </a:r>
            <a:endParaRPr lang="en-IN"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h=</a:t>
            </a:r>
            <a:r>
              <a:rPr lang="en-IN" b="0" dirty="0">
                <a:solidFill>
                  <a:srgbClr val="B5CEA8"/>
                </a:solidFill>
                <a:effectLst/>
                <a:highlight>
                  <a:srgbClr val="1E1E1E"/>
                </a:highlight>
                <a:latin typeface="Courier New" panose="02070309020205020404" pitchFamily="49" charset="0"/>
              </a:rPr>
              <a:t>10</a:t>
            </a:r>
            <a:endParaRPr lang="en-IN"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fig=</a:t>
            </a:r>
            <a:r>
              <a:rPr lang="en-IN" b="0" dirty="0" err="1">
                <a:solidFill>
                  <a:srgbClr val="D4D4D4"/>
                </a:solidFill>
                <a:effectLst/>
                <a:highlight>
                  <a:srgbClr val="1E1E1E"/>
                </a:highlight>
                <a:latin typeface="Courier New" panose="02070309020205020404" pitchFamily="49" charset="0"/>
              </a:rPr>
              <a:t>plt.figure</a:t>
            </a:r>
            <a:r>
              <a:rPr lang="en-IN" b="0" dirty="0">
                <a:solidFill>
                  <a:srgbClr val="DCDCDC"/>
                </a:solidFill>
                <a:effectLst/>
                <a:highlight>
                  <a:srgbClr val="1E1E1E"/>
                </a:highlight>
                <a:latin typeface="Courier New" panose="02070309020205020404" pitchFamily="49" charset="0"/>
              </a:rPr>
              <a:t>(</a:t>
            </a:r>
            <a:r>
              <a:rPr lang="en-IN" b="0" dirty="0" err="1">
                <a:solidFill>
                  <a:srgbClr val="D4D4D4"/>
                </a:solidFill>
                <a:effectLst/>
                <a:highlight>
                  <a:srgbClr val="1E1E1E"/>
                </a:highlight>
                <a:latin typeface="Courier New" panose="02070309020205020404" pitchFamily="49" charset="0"/>
              </a:rPr>
              <a:t>figsize</a:t>
            </a:r>
            <a:r>
              <a:rPr lang="en-IN" b="0" dirty="0">
                <a:solidFill>
                  <a:srgbClr val="D4D4D4"/>
                </a:solidFill>
                <a:effectLst/>
                <a:highlight>
                  <a:srgbClr val="1E1E1E"/>
                </a:highlight>
                <a:latin typeface="Courier New" panose="02070309020205020404" pitchFamily="49" charset="0"/>
              </a:rPr>
              <a:t>=</a:t>
            </a:r>
            <a:r>
              <a:rPr lang="en-IN" b="0" dirty="0">
                <a:solidFill>
                  <a:srgbClr val="DCDCDC"/>
                </a:solidFill>
                <a:effectLst/>
                <a:highlight>
                  <a:srgbClr val="1E1E1E"/>
                </a:highlight>
                <a:latin typeface="Courier New" panose="02070309020205020404" pitchFamily="49" charset="0"/>
              </a:rPr>
              <a:t>(</a:t>
            </a:r>
            <a:r>
              <a:rPr lang="en-IN" b="0" dirty="0">
                <a:solidFill>
                  <a:srgbClr val="B5CEA8"/>
                </a:solidFill>
                <a:effectLst/>
                <a:highlight>
                  <a:srgbClr val="1E1E1E"/>
                </a:highlight>
                <a:latin typeface="Courier New" panose="02070309020205020404" pitchFamily="49" charset="0"/>
              </a:rPr>
              <a:t>20</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 </a:t>
            </a:r>
            <a:r>
              <a:rPr lang="en-IN" b="0" dirty="0">
                <a:solidFill>
                  <a:srgbClr val="B5CEA8"/>
                </a:solidFill>
                <a:effectLst/>
                <a:highlight>
                  <a:srgbClr val="1E1E1E"/>
                </a:highlight>
                <a:latin typeface="Courier New" panose="02070309020205020404" pitchFamily="49" charset="0"/>
              </a:rPr>
              <a:t>14</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columns = </a:t>
            </a:r>
            <a:r>
              <a:rPr lang="en-IN" b="0" dirty="0">
                <a:solidFill>
                  <a:srgbClr val="B5CEA8"/>
                </a:solidFill>
                <a:effectLst/>
                <a:highlight>
                  <a:srgbClr val="1E1E1E"/>
                </a:highlight>
                <a:latin typeface="Courier New" panose="02070309020205020404" pitchFamily="49" charset="0"/>
              </a:rPr>
              <a:t>4</a:t>
            </a:r>
            <a:endParaRPr lang="en-IN"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rows = </a:t>
            </a:r>
            <a:r>
              <a:rPr lang="en-IN" b="0" dirty="0">
                <a:solidFill>
                  <a:srgbClr val="B5CEA8"/>
                </a:solidFill>
                <a:effectLst/>
                <a:highlight>
                  <a:srgbClr val="1E1E1E"/>
                </a:highlight>
                <a:latin typeface="Courier New" panose="02070309020205020404" pitchFamily="49" charset="0"/>
              </a:rPr>
              <a:t>4</a:t>
            </a:r>
            <a:endParaRPr lang="en-IN" b="0" dirty="0">
              <a:solidFill>
                <a:srgbClr val="D4D4D4"/>
              </a:solidFill>
              <a:effectLst/>
              <a:highlight>
                <a:srgbClr val="1E1E1E"/>
              </a:highlight>
              <a:latin typeface="Courier New" panose="02070309020205020404" pitchFamily="49" charset="0"/>
            </a:endParaRPr>
          </a:p>
          <a:p>
            <a:r>
              <a:rPr lang="en-IN" b="0" dirty="0" err="1">
                <a:solidFill>
                  <a:srgbClr val="D4D4D4"/>
                </a:solidFill>
                <a:effectLst/>
                <a:highlight>
                  <a:srgbClr val="1E1E1E"/>
                </a:highlight>
                <a:latin typeface="Courier New" panose="02070309020205020404" pitchFamily="49" charset="0"/>
              </a:rPr>
              <a:t>plt.title</a:t>
            </a:r>
            <a:r>
              <a:rPr lang="en-IN" b="0" dirty="0">
                <a:solidFill>
                  <a:srgbClr val="DCDCDC"/>
                </a:solidFill>
                <a:effectLst/>
                <a:highlight>
                  <a:srgbClr val="1E1E1E"/>
                </a:highlight>
                <a:latin typeface="Courier New" panose="02070309020205020404" pitchFamily="49" charset="0"/>
              </a:rPr>
              <a:t>(</a:t>
            </a:r>
            <a:r>
              <a:rPr lang="en-IN" b="0" dirty="0">
                <a:solidFill>
                  <a:srgbClr val="CE9178"/>
                </a:solidFill>
                <a:effectLst/>
                <a:highlight>
                  <a:srgbClr val="1E1E1E"/>
                </a:highlight>
                <a:latin typeface="Courier New" panose="02070309020205020404" pitchFamily="49" charset="0"/>
              </a:rPr>
              <a:t>'Image </a:t>
            </a:r>
            <a:r>
              <a:rPr lang="en-IN" b="0" dirty="0" err="1">
                <a:solidFill>
                  <a:srgbClr val="CE9178"/>
                </a:solidFill>
                <a:effectLst/>
                <a:highlight>
                  <a:srgbClr val="1E1E1E"/>
                </a:highlight>
                <a:latin typeface="Courier New" panose="02070309020205020404" pitchFamily="49" charset="0"/>
              </a:rPr>
              <a:t>Class'</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err="1">
                <a:solidFill>
                  <a:srgbClr val="D4D4D4"/>
                </a:solidFill>
                <a:effectLst/>
                <a:highlight>
                  <a:srgbClr val="1E1E1E"/>
                </a:highlight>
                <a:latin typeface="Courier New" panose="02070309020205020404" pitchFamily="49" charset="0"/>
              </a:rPr>
              <a:t>plt.axis</a:t>
            </a:r>
            <a:r>
              <a:rPr lang="en-IN" b="0" dirty="0">
                <a:solidFill>
                  <a:srgbClr val="DCDCDC"/>
                </a:solidFill>
                <a:effectLst/>
                <a:highlight>
                  <a:srgbClr val="1E1E1E"/>
                </a:highlight>
                <a:latin typeface="Courier New" panose="02070309020205020404" pitchFamily="49" charset="0"/>
              </a:rPr>
              <a:t>(</a:t>
            </a:r>
            <a:r>
              <a:rPr lang="en-IN" b="0" dirty="0">
                <a:solidFill>
                  <a:srgbClr val="CE9178"/>
                </a:solidFill>
                <a:effectLst/>
                <a:highlight>
                  <a:srgbClr val="1E1E1E"/>
                </a:highlight>
                <a:latin typeface="Courier New" panose="02070309020205020404" pitchFamily="49" charset="0"/>
              </a:rPr>
              <a:t>'off'</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a:solidFill>
                  <a:srgbClr val="C586C0"/>
                </a:solidFill>
                <a:effectLst/>
                <a:highlight>
                  <a:srgbClr val="1E1E1E"/>
                </a:highlight>
                <a:latin typeface="Courier New" panose="02070309020205020404" pitchFamily="49" charset="0"/>
              </a:rPr>
              <a:t>for</a:t>
            </a:r>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i</a:t>
            </a:r>
            <a:r>
              <a:rPr lang="en-IN" b="0" dirty="0">
                <a:solidFill>
                  <a:srgbClr val="D4D4D4"/>
                </a:solidFill>
                <a:effectLst/>
                <a:highlight>
                  <a:srgbClr val="1E1E1E"/>
                </a:highlight>
                <a:latin typeface="Courier New" panose="02070309020205020404" pitchFamily="49" charset="0"/>
              </a:rPr>
              <a:t> </a:t>
            </a:r>
            <a:r>
              <a:rPr lang="en-IN" b="0" dirty="0">
                <a:solidFill>
                  <a:srgbClr val="82C6FF"/>
                </a:solidFill>
                <a:effectLst/>
                <a:highlight>
                  <a:srgbClr val="1E1E1E"/>
                </a:highlight>
                <a:latin typeface="Courier New" panose="02070309020205020404" pitchFamily="49" charset="0"/>
              </a:rPr>
              <a:t>in</a:t>
            </a:r>
            <a:r>
              <a:rPr lang="en-IN" b="0" dirty="0">
                <a:solidFill>
                  <a:srgbClr val="D4D4D4"/>
                </a:solidFill>
                <a:effectLst/>
                <a:highlight>
                  <a:srgbClr val="1E1E1E"/>
                </a:highlight>
                <a:latin typeface="Courier New" panose="02070309020205020404" pitchFamily="49" charset="0"/>
              </a:rPr>
              <a:t> </a:t>
            </a:r>
            <a:r>
              <a:rPr lang="en-IN" b="0" dirty="0">
                <a:solidFill>
                  <a:srgbClr val="DCDCAA"/>
                </a:solidFill>
                <a:effectLst/>
                <a:highlight>
                  <a:srgbClr val="1E1E1E"/>
                </a:highlight>
                <a:latin typeface="Courier New" panose="02070309020205020404" pitchFamily="49" charset="0"/>
              </a:rPr>
              <a:t>range</a:t>
            </a:r>
            <a:r>
              <a:rPr lang="en-IN" b="0" dirty="0">
                <a:solidFill>
                  <a:srgbClr val="DCDCDC"/>
                </a:solidFill>
                <a:effectLst/>
                <a:highlight>
                  <a:srgbClr val="1E1E1E"/>
                </a:highlight>
                <a:latin typeface="Courier New" panose="02070309020205020404" pitchFamily="49" charset="0"/>
              </a:rPr>
              <a:t>(</a:t>
            </a:r>
            <a:r>
              <a:rPr lang="en-IN" b="0" dirty="0">
                <a:solidFill>
                  <a:srgbClr val="B5CEA8"/>
                </a:solidFill>
                <a:effectLst/>
                <a:highlight>
                  <a:srgbClr val="1E1E1E"/>
                </a:highlight>
                <a:latin typeface="Courier New" panose="02070309020205020404" pitchFamily="49" charset="0"/>
              </a:rPr>
              <a:t>1</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 columns * rows + </a:t>
            </a:r>
            <a:r>
              <a:rPr lang="en-IN" b="0" dirty="0">
                <a:solidFill>
                  <a:srgbClr val="B5CEA8"/>
                </a:solidFill>
                <a:effectLst/>
                <a:highlight>
                  <a:srgbClr val="1E1E1E"/>
                </a:highlight>
                <a:latin typeface="Courier New" panose="02070309020205020404" pitchFamily="49" charset="0"/>
              </a:rPr>
              <a:t>1</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img</a:t>
            </a:r>
            <a:r>
              <a:rPr lang="en-IN" b="0" dirty="0">
                <a:solidFill>
                  <a:srgbClr val="D4D4D4"/>
                </a:solidFill>
                <a:effectLst/>
                <a:highlight>
                  <a:srgbClr val="1E1E1E"/>
                </a:highlight>
                <a:latin typeface="Courier New" panose="02070309020205020404" pitchFamily="49" charset="0"/>
              </a:rPr>
              <a:t> = </a:t>
            </a:r>
            <a:r>
              <a:rPr lang="en-IN" b="0" dirty="0" err="1">
                <a:solidFill>
                  <a:srgbClr val="D4D4D4"/>
                </a:solidFill>
                <a:effectLst/>
                <a:highlight>
                  <a:srgbClr val="1E1E1E"/>
                </a:highlight>
                <a:latin typeface="Courier New" panose="02070309020205020404" pitchFamily="49" charset="0"/>
              </a:rPr>
              <a:t>plt.imread</a:t>
            </a:r>
            <a:r>
              <a:rPr lang="en-IN" b="0" dirty="0">
                <a:solidFill>
                  <a:srgbClr val="DCDCDC"/>
                </a:solidFill>
                <a:effectLst/>
                <a:highlight>
                  <a:srgbClr val="1E1E1E"/>
                </a:highlight>
                <a:latin typeface="Courier New" panose="02070309020205020404" pitchFamily="49" charset="0"/>
              </a:rPr>
              <a:t>(</a:t>
            </a:r>
            <a:r>
              <a:rPr lang="en-IN" b="0" dirty="0">
                <a:solidFill>
                  <a:srgbClr val="569CD6"/>
                </a:solidFill>
                <a:effectLst/>
                <a:highlight>
                  <a:srgbClr val="1E1E1E"/>
                </a:highlight>
                <a:latin typeface="Courier New" panose="02070309020205020404" pitchFamily="49" charset="0"/>
              </a:rPr>
              <a:t>f</a:t>
            </a:r>
            <a:r>
              <a:rPr lang="en-IN" b="0" dirty="0">
                <a:solidFill>
                  <a:srgbClr val="CE9178"/>
                </a:solidFill>
                <a:effectLst/>
                <a:highlight>
                  <a:srgbClr val="1E1E1E"/>
                </a:highlight>
                <a:latin typeface="Courier New" panose="02070309020205020404" pitchFamily="49" charset="0"/>
              </a:rPr>
              <a:t>'/content/drive/</a:t>
            </a:r>
            <a:r>
              <a:rPr lang="en-IN" b="0" dirty="0" err="1">
                <a:solidFill>
                  <a:srgbClr val="CE9178"/>
                </a:solidFill>
                <a:effectLst/>
                <a:highlight>
                  <a:srgbClr val="1E1E1E"/>
                </a:highlight>
                <a:latin typeface="Courier New" panose="02070309020205020404" pitchFamily="49" charset="0"/>
              </a:rPr>
              <a:t>MyDrive</a:t>
            </a:r>
            <a:r>
              <a:rPr lang="en-IN" b="0" dirty="0">
                <a:solidFill>
                  <a:srgbClr val="CE9178"/>
                </a:solidFill>
                <a:effectLst/>
                <a:highlight>
                  <a:srgbClr val="1E1E1E"/>
                </a:highlight>
                <a:latin typeface="Courier New" panose="02070309020205020404" pitchFamily="49" charset="0"/>
              </a:rPr>
              <a:t>/Plant disease detection/images/Train_</a:t>
            </a:r>
            <a:r>
              <a:rPr lang="en-IN" b="0" dirty="0">
                <a:solidFill>
                  <a:srgbClr val="DCDCDC"/>
                </a:solidFill>
                <a:effectLst/>
                <a:highlight>
                  <a:srgbClr val="1E1E1E"/>
                </a:highlight>
                <a:latin typeface="Courier New" panose="02070309020205020404" pitchFamily="49" charset="0"/>
              </a:rPr>
              <a:t>{</a:t>
            </a:r>
            <a:r>
              <a:rPr lang="en-IN" b="0" dirty="0" err="1">
                <a:solidFill>
                  <a:srgbClr val="D4D4D4"/>
                </a:solidFill>
                <a:effectLst/>
                <a:highlight>
                  <a:srgbClr val="1E1E1E"/>
                </a:highlight>
                <a:latin typeface="Courier New" panose="02070309020205020404" pitchFamily="49" charset="0"/>
              </a:rPr>
              <a:t>i</a:t>
            </a:r>
            <a:r>
              <a:rPr lang="en-IN" b="0" dirty="0">
                <a:solidFill>
                  <a:srgbClr val="DCDCDC"/>
                </a:solidFill>
                <a:effectLst/>
                <a:highlight>
                  <a:srgbClr val="1E1E1E"/>
                </a:highlight>
                <a:latin typeface="Courier New" panose="02070309020205020404" pitchFamily="49" charset="0"/>
              </a:rPr>
              <a:t>}</a:t>
            </a:r>
            <a:r>
              <a:rPr lang="en-IN" b="0" dirty="0">
                <a:solidFill>
                  <a:srgbClr val="CE9178"/>
                </a:solidFill>
                <a:effectLst/>
                <a:highlight>
                  <a:srgbClr val="1E1E1E"/>
                </a:highlight>
                <a:latin typeface="Courier New" panose="02070309020205020404" pitchFamily="49" charset="0"/>
              </a:rPr>
              <a:t>.jpg'</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fig.add_subplot</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rows</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 columns</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i</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br>
              <a:rPr lang="en-IN" b="0" dirty="0">
                <a:solidFill>
                  <a:srgbClr val="D4D4D4"/>
                </a:solidFill>
                <a:effectLst/>
                <a:highlight>
                  <a:srgbClr val="1E1E1E"/>
                </a:highlight>
                <a:latin typeface="Courier New" panose="02070309020205020404" pitchFamily="49" charset="0"/>
              </a:rPr>
            </a:br>
            <a:r>
              <a:rPr lang="en-IN" b="0" dirty="0">
                <a:solidFill>
                  <a:srgbClr val="D4D4D4"/>
                </a:solidFill>
                <a:effectLst/>
                <a:highlight>
                  <a:srgbClr val="1E1E1E"/>
                </a:highlight>
                <a:latin typeface="Courier New" panose="02070309020205020404" pitchFamily="49" charset="0"/>
              </a:rPr>
              <a:t>    </a:t>
            </a:r>
            <a:r>
              <a:rPr lang="en-IN" b="0" dirty="0">
                <a:solidFill>
                  <a:srgbClr val="C586C0"/>
                </a:solidFill>
                <a:effectLst/>
                <a:highlight>
                  <a:srgbClr val="1E1E1E"/>
                </a:highlight>
                <a:latin typeface="Courier New" panose="02070309020205020404" pitchFamily="49" charset="0"/>
              </a:rPr>
              <a:t>if</a:t>
            </a:r>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dataset.healthy</a:t>
            </a:r>
            <a:r>
              <a:rPr lang="en-IN" b="0" dirty="0">
                <a:solidFill>
                  <a:srgbClr val="DCDCDC"/>
                </a:solidFill>
                <a:effectLst/>
                <a:highlight>
                  <a:srgbClr val="1E1E1E"/>
                </a:highlight>
                <a:latin typeface="Courier New" panose="02070309020205020404" pitchFamily="49" charset="0"/>
              </a:rPr>
              <a:t>[</a:t>
            </a:r>
            <a:r>
              <a:rPr lang="en-IN" b="0" dirty="0" err="1">
                <a:solidFill>
                  <a:srgbClr val="D4D4D4"/>
                </a:solidFill>
                <a:effectLst/>
                <a:highlight>
                  <a:srgbClr val="1E1E1E"/>
                </a:highlight>
                <a:latin typeface="Courier New" panose="02070309020205020404" pitchFamily="49" charset="0"/>
              </a:rPr>
              <a:t>i</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 == </a:t>
            </a:r>
            <a:r>
              <a:rPr lang="en-IN" b="0" dirty="0">
                <a:solidFill>
                  <a:srgbClr val="B5CEA8"/>
                </a:solidFill>
                <a:effectLst/>
                <a:highlight>
                  <a:srgbClr val="1E1E1E"/>
                </a:highlight>
                <a:latin typeface="Courier New" panose="02070309020205020404" pitchFamily="49" charset="0"/>
              </a:rPr>
              <a:t>1</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plt.title</a:t>
            </a:r>
            <a:r>
              <a:rPr lang="en-IN" b="0" dirty="0">
                <a:solidFill>
                  <a:srgbClr val="DCDCDC"/>
                </a:solidFill>
                <a:effectLst/>
                <a:highlight>
                  <a:srgbClr val="1E1E1E"/>
                </a:highlight>
                <a:latin typeface="Courier New" panose="02070309020205020404" pitchFamily="49" charset="0"/>
              </a:rPr>
              <a:t>(</a:t>
            </a:r>
            <a:r>
              <a:rPr lang="en-IN" b="0" dirty="0">
                <a:solidFill>
                  <a:srgbClr val="CE9178"/>
                </a:solidFill>
                <a:effectLst/>
                <a:highlight>
                  <a:srgbClr val="1E1E1E"/>
                </a:highlight>
                <a:latin typeface="Courier New" panose="02070309020205020404" pitchFamily="49" charset="0"/>
              </a:rPr>
              <a:t>'Healthy'</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    </a:t>
            </a:r>
            <a:r>
              <a:rPr lang="en-IN" b="0" dirty="0" err="1">
                <a:solidFill>
                  <a:srgbClr val="C586C0"/>
                </a:solidFill>
                <a:effectLst/>
                <a:highlight>
                  <a:srgbClr val="1E1E1E"/>
                </a:highlight>
                <a:latin typeface="Courier New" panose="02070309020205020404" pitchFamily="49" charset="0"/>
              </a:rPr>
              <a:t>elif</a:t>
            </a:r>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dataset.multiple_diseases</a:t>
            </a:r>
            <a:r>
              <a:rPr lang="en-IN" b="0" dirty="0">
                <a:solidFill>
                  <a:srgbClr val="DCDCDC"/>
                </a:solidFill>
                <a:effectLst/>
                <a:highlight>
                  <a:srgbClr val="1E1E1E"/>
                </a:highlight>
                <a:latin typeface="Courier New" panose="02070309020205020404" pitchFamily="49" charset="0"/>
              </a:rPr>
              <a:t>[</a:t>
            </a:r>
            <a:r>
              <a:rPr lang="en-IN" b="0" dirty="0" err="1">
                <a:solidFill>
                  <a:srgbClr val="D4D4D4"/>
                </a:solidFill>
                <a:effectLst/>
                <a:highlight>
                  <a:srgbClr val="1E1E1E"/>
                </a:highlight>
                <a:latin typeface="Courier New" panose="02070309020205020404" pitchFamily="49" charset="0"/>
              </a:rPr>
              <a:t>i</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 == </a:t>
            </a:r>
            <a:r>
              <a:rPr lang="en-IN" b="0" dirty="0">
                <a:solidFill>
                  <a:srgbClr val="B5CEA8"/>
                </a:solidFill>
                <a:effectLst/>
                <a:highlight>
                  <a:srgbClr val="1E1E1E"/>
                </a:highlight>
                <a:latin typeface="Courier New" panose="02070309020205020404" pitchFamily="49" charset="0"/>
              </a:rPr>
              <a:t>1</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plt.title</a:t>
            </a:r>
            <a:r>
              <a:rPr lang="en-IN" b="0" dirty="0">
                <a:solidFill>
                  <a:srgbClr val="DCDCDC"/>
                </a:solidFill>
                <a:effectLst/>
                <a:highlight>
                  <a:srgbClr val="1E1E1E"/>
                </a:highlight>
                <a:latin typeface="Courier New" panose="02070309020205020404" pitchFamily="49" charset="0"/>
              </a:rPr>
              <a:t>(</a:t>
            </a:r>
            <a:r>
              <a:rPr lang="en-IN" b="0" dirty="0">
                <a:solidFill>
                  <a:srgbClr val="CE9178"/>
                </a:solidFill>
                <a:effectLst/>
                <a:highlight>
                  <a:srgbClr val="1E1E1E"/>
                </a:highlight>
                <a:latin typeface="Courier New" panose="02070309020205020404" pitchFamily="49" charset="0"/>
              </a:rPr>
              <a:t>'Multiple Disease'</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    </a:t>
            </a:r>
            <a:r>
              <a:rPr lang="en-IN" b="0" dirty="0" err="1">
                <a:solidFill>
                  <a:srgbClr val="C586C0"/>
                </a:solidFill>
                <a:effectLst/>
                <a:highlight>
                  <a:srgbClr val="1E1E1E"/>
                </a:highlight>
                <a:latin typeface="Courier New" panose="02070309020205020404" pitchFamily="49" charset="0"/>
              </a:rPr>
              <a:t>elif</a:t>
            </a:r>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dataset.rust</a:t>
            </a:r>
            <a:r>
              <a:rPr lang="en-IN" b="0" dirty="0">
                <a:solidFill>
                  <a:srgbClr val="DCDCDC"/>
                </a:solidFill>
                <a:effectLst/>
                <a:highlight>
                  <a:srgbClr val="1E1E1E"/>
                </a:highlight>
                <a:latin typeface="Courier New" panose="02070309020205020404" pitchFamily="49" charset="0"/>
              </a:rPr>
              <a:t>[</a:t>
            </a:r>
            <a:r>
              <a:rPr lang="en-IN" b="0" dirty="0" err="1">
                <a:solidFill>
                  <a:srgbClr val="D4D4D4"/>
                </a:solidFill>
                <a:effectLst/>
                <a:highlight>
                  <a:srgbClr val="1E1E1E"/>
                </a:highlight>
                <a:latin typeface="Courier New" panose="02070309020205020404" pitchFamily="49" charset="0"/>
              </a:rPr>
              <a:t>i</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 == </a:t>
            </a:r>
            <a:r>
              <a:rPr lang="en-IN" b="0" dirty="0">
                <a:solidFill>
                  <a:srgbClr val="B5CEA8"/>
                </a:solidFill>
                <a:effectLst/>
                <a:highlight>
                  <a:srgbClr val="1E1E1E"/>
                </a:highlight>
                <a:latin typeface="Courier New" panose="02070309020205020404" pitchFamily="49" charset="0"/>
              </a:rPr>
              <a:t>1</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plt.title</a:t>
            </a:r>
            <a:r>
              <a:rPr lang="en-IN" b="0" dirty="0">
                <a:solidFill>
                  <a:srgbClr val="DCDCDC"/>
                </a:solidFill>
                <a:effectLst/>
                <a:highlight>
                  <a:srgbClr val="1E1E1E"/>
                </a:highlight>
                <a:latin typeface="Courier New" panose="02070309020205020404" pitchFamily="49" charset="0"/>
              </a:rPr>
              <a:t>(</a:t>
            </a:r>
            <a:r>
              <a:rPr lang="en-IN" b="0" dirty="0">
                <a:solidFill>
                  <a:srgbClr val="CE9178"/>
                </a:solidFill>
                <a:effectLst/>
                <a:highlight>
                  <a:srgbClr val="1E1E1E"/>
                </a:highlight>
                <a:latin typeface="Courier New" panose="02070309020205020404" pitchFamily="49" charset="0"/>
              </a:rPr>
              <a:t>'Rust'</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    </a:t>
            </a:r>
            <a:r>
              <a:rPr lang="en-IN" b="0" dirty="0">
                <a:solidFill>
                  <a:srgbClr val="C586C0"/>
                </a:solidFill>
                <a:effectLst/>
                <a:highlight>
                  <a:srgbClr val="1E1E1E"/>
                </a:highlight>
                <a:latin typeface="Courier New" panose="02070309020205020404" pitchFamily="49" charset="0"/>
              </a:rPr>
              <a:t>else</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plt.title</a:t>
            </a:r>
            <a:r>
              <a:rPr lang="en-IN" b="0" dirty="0">
                <a:solidFill>
                  <a:srgbClr val="DCDCDC"/>
                </a:solidFill>
                <a:effectLst/>
                <a:highlight>
                  <a:srgbClr val="1E1E1E"/>
                </a:highlight>
                <a:latin typeface="Courier New" panose="02070309020205020404" pitchFamily="49" charset="0"/>
              </a:rPr>
              <a:t>(</a:t>
            </a:r>
            <a:r>
              <a:rPr lang="en-IN" b="0" dirty="0">
                <a:solidFill>
                  <a:srgbClr val="CE9178"/>
                </a:solidFill>
                <a:effectLst/>
                <a:highlight>
                  <a:srgbClr val="1E1E1E"/>
                </a:highlight>
                <a:latin typeface="Courier New" panose="02070309020205020404" pitchFamily="49" charset="0"/>
              </a:rPr>
              <a:t>'Scab'</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plt.imshow</a:t>
            </a:r>
            <a:r>
              <a:rPr lang="en-IN" b="0" dirty="0">
                <a:solidFill>
                  <a:srgbClr val="DCDCDC"/>
                </a:solidFill>
                <a:effectLst/>
                <a:highlight>
                  <a:srgbClr val="1E1E1E"/>
                </a:highlight>
                <a:latin typeface="Courier New" panose="02070309020205020404" pitchFamily="49" charset="0"/>
              </a:rPr>
              <a:t>(</a:t>
            </a:r>
            <a:r>
              <a:rPr lang="en-IN" b="0" dirty="0" err="1">
                <a:solidFill>
                  <a:srgbClr val="D4D4D4"/>
                </a:solidFill>
                <a:effectLst/>
                <a:highlight>
                  <a:srgbClr val="1E1E1E"/>
                </a:highlight>
                <a:latin typeface="Courier New" panose="02070309020205020404" pitchFamily="49" charset="0"/>
              </a:rPr>
              <a:t>img</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plt.axis</a:t>
            </a:r>
            <a:r>
              <a:rPr lang="en-IN" b="0" dirty="0">
                <a:solidFill>
                  <a:srgbClr val="DCDCDC"/>
                </a:solidFill>
                <a:effectLst/>
                <a:highlight>
                  <a:srgbClr val="1E1E1E"/>
                </a:highlight>
                <a:latin typeface="Courier New" panose="02070309020205020404" pitchFamily="49" charset="0"/>
              </a:rPr>
              <a:t>(</a:t>
            </a:r>
            <a:r>
              <a:rPr lang="en-IN" b="0" dirty="0">
                <a:solidFill>
                  <a:srgbClr val="CE9178"/>
                </a:solidFill>
                <a:effectLst/>
                <a:highlight>
                  <a:srgbClr val="1E1E1E"/>
                </a:highlight>
                <a:latin typeface="Courier New" panose="02070309020205020404" pitchFamily="49" charset="0"/>
              </a:rPr>
              <a:t>'off'</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err="1">
                <a:solidFill>
                  <a:srgbClr val="D4D4D4"/>
                </a:solidFill>
                <a:effectLst/>
                <a:highlight>
                  <a:srgbClr val="1E1E1E"/>
                </a:highlight>
                <a:latin typeface="Courier New" panose="02070309020205020404" pitchFamily="49" charset="0"/>
              </a:rPr>
              <a:t>plt.show</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endParaRPr lang="en-IN" dirty="0"/>
          </a:p>
        </p:txBody>
      </p:sp>
    </p:spTree>
    <p:extLst>
      <p:ext uri="{BB962C8B-B14F-4D97-AF65-F5344CB8AC3E}">
        <p14:creationId xmlns:p14="http://schemas.microsoft.com/office/powerpoint/2010/main" val="35271311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10">
            <a:extLst>
              <a:ext uri="{FF2B5EF4-FFF2-40B4-BE49-F238E27FC236}">
                <a16:creationId xmlns:a16="http://schemas.microsoft.com/office/drawing/2014/main" id="{DE04B70A-8A3A-CC13-A83A-AB5906DA2447}"/>
              </a:ext>
            </a:extLst>
          </p:cNvPr>
          <p:cNvSpPr/>
          <p:nvPr/>
        </p:nvSpPr>
        <p:spPr>
          <a:xfrm>
            <a:off x="903249" y="780585"/>
            <a:ext cx="12868507" cy="6657277"/>
          </a:xfrm>
          <a:prstGeom prst="roundRect">
            <a:avLst>
              <a:gd name="adj" fmla="val 3254"/>
            </a:avLst>
          </a:prstGeom>
          <a:solidFill>
            <a:srgbClr val="E1E1EA"/>
          </a:solidFill>
          <a:ln w="7620">
            <a:solidFill>
              <a:srgbClr val="C7C7D0"/>
            </a:solidFill>
            <a:prstDash val="solid"/>
          </a:ln>
        </p:spPr>
        <p:txBody>
          <a:bodyPr/>
          <a:lstStyle/>
          <a:p>
            <a:endParaRPr lang="en-IN" dirty="0"/>
          </a:p>
        </p:txBody>
      </p:sp>
      <p:pic>
        <p:nvPicPr>
          <p:cNvPr id="4" name="Picture 3">
            <a:extLst>
              <a:ext uri="{FF2B5EF4-FFF2-40B4-BE49-F238E27FC236}">
                <a16:creationId xmlns:a16="http://schemas.microsoft.com/office/drawing/2014/main" id="{504B243D-C708-D191-E1F2-2DF9CDE78E50}"/>
              </a:ext>
            </a:extLst>
          </p:cNvPr>
          <p:cNvPicPr>
            <a:picLocks noChangeAspect="1"/>
          </p:cNvPicPr>
          <p:nvPr/>
        </p:nvPicPr>
        <p:blipFill rotWithShape="1">
          <a:blip r:embed="rId2"/>
          <a:srcRect t="14363" r="30488" b="7588"/>
          <a:stretch/>
        </p:blipFill>
        <p:spPr>
          <a:xfrm>
            <a:off x="1828799" y="897671"/>
            <a:ext cx="10169912" cy="6423104"/>
          </a:xfrm>
          <a:prstGeom prst="rect">
            <a:avLst/>
          </a:prstGeom>
        </p:spPr>
      </p:pic>
    </p:spTree>
    <p:extLst>
      <p:ext uri="{BB962C8B-B14F-4D97-AF65-F5344CB8AC3E}">
        <p14:creationId xmlns:p14="http://schemas.microsoft.com/office/powerpoint/2010/main" val="39307718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10">
            <a:extLst>
              <a:ext uri="{FF2B5EF4-FFF2-40B4-BE49-F238E27FC236}">
                <a16:creationId xmlns:a16="http://schemas.microsoft.com/office/drawing/2014/main" id="{35B4F0FC-5659-FE07-5907-E3C48E6FDEF0}"/>
              </a:ext>
            </a:extLst>
          </p:cNvPr>
          <p:cNvSpPr/>
          <p:nvPr/>
        </p:nvSpPr>
        <p:spPr>
          <a:xfrm>
            <a:off x="903249" y="780585"/>
            <a:ext cx="12868507" cy="6657277"/>
          </a:xfrm>
          <a:prstGeom prst="roundRect">
            <a:avLst>
              <a:gd name="adj" fmla="val 3254"/>
            </a:avLst>
          </a:prstGeom>
          <a:solidFill>
            <a:srgbClr val="E1E1EA"/>
          </a:solidFill>
          <a:ln w="7620">
            <a:solidFill>
              <a:srgbClr val="C7C7D0"/>
            </a:solidFill>
            <a:prstDash val="solid"/>
          </a:ln>
        </p:spPr>
        <p:txBody>
          <a:bodyPr/>
          <a:lstStyle/>
          <a:p>
            <a:r>
              <a:rPr lang="en-IN" b="0">
                <a:solidFill>
                  <a:srgbClr val="6AA94F"/>
                </a:solidFill>
                <a:effectLst/>
                <a:highlight>
                  <a:srgbClr val="1E1E1E"/>
                </a:highlight>
                <a:latin typeface="Courier New" panose="02070309020205020404" pitchFamily="49" charset="0"/>
              </a:rPr>
              <a:t>#Image segmentation using Histogram</a:t>
            </a:r>
            <a:endParaRPr lang="en-IN" b="0">
              <a:solidFill>
                <a:srgbClr val="D4D4D4"/>
              </a:solidFill>
              <a:effectLst/>
              <a:highlight>
                <a:srgbClr val="1E1E1E"/>
              </a:highlight>
              <a:latin typeface="Courier New" panose="02070309020205020404" pitchFamily="49" charset="0"/>
            </a:endParaRPr>
          </a:p>
          <a:p>
            <a:r>
              <a:rPr lang="en-IN" b="0">
                <a:solidFill>
                  <a:srgbClr val="D4D4D4"/>
                </a:solidFill>
                <a:effectLst/>
                <a:highlight>
                  <a:srgbClr val="1E1E1E"/>
                </a:highlight>
                <a:latin typeface="Courier New" panose="02070309020205020404" pitchFamily="49" charset="0"/>
              </a:rPr>
              <a:t>w=</a:t>
            </a:r>
            <a:r>
              <a:rPr lang="en-IN" b="0">
                <a:solidFill>
                  <a:srgbClr val="B5CEA8"/>
                </a:solidFill>
                <a:effectLst/>
                <a:highlight>
                  <a:srgbClr val="1E1E1E"/>
                </a:highlight>
                <a:latin typeface="Courier New" panose="02070309020205020404" pitchFamily="49" charset="0"/>
              </a:rPr>
              <a:t>10</a:t>
            </a:r>
            <a:endParaRPr lang="en-IN" b="0">
              <a:solidFill>
                <a:srgbClr val="D4D4D4"/>
              </a:solidFill>
              <a:effectLst/>
              <a:highlight>
                <a:srgbClr val="1E1E1E"/>
              </a:highlight>
              <a:latin typeface="Courier New" panose="02070309020205020404" pitchFamily="49" charset="0"/>
            </a:endParaRPr>
          </a:p>
          <a:p>
            <a:r>
              <a:rPr lang="en-IN" b="0">
                <a:solidFill>
                  <a:srgbClr val="D4D4D4"/>
                </a:solidFill>
                <a:effectLst/>
                <a:highlight>
                  <a:srgbClr val="1E1E1E"/>
                </a:highlight>
                <a:latin typeface="Courier New" panose="02070309020205020404" pitchFamily="49" charset="0"/>
              </a:rPr>
              <a:t>h=</a:t>
            </a:r>
            <a:r>
              <a:rPr lang="en-IN" b="0">
                <a:solidFill>
                  <a:srgbClr val="B5CEA8"/>
                </a:solidFill>
                <a:effectLst/>
                <a:highlight>
                  <a:srgbClr val="1E1E1E"/>
                </a:highlight>
                <a:latin typeface="Courier New" panose="02070309020205020404" pitchFamily="49" charset="0"/>
              </a:rPr>
              <a:t>10</a:t>
            </a:r>
            <a:endParaRPr lang="en-IN" b="0">
              <a:solidFill>
                <a:srgbClr val="D4D4D4"/>
              </a:solidFill>
              <a:effectLst/>
              <a:highlight>
                <a:srgbClr val="1E1E1E"/>
              </a:highlight>
              <a:latin typeface="Courier New" panose="02070309020205020404" pitchFamily="49" charset="0"/>
            </a:endParaRPr>
          </a:p>
          <a:p>
            <a:r>
              <a:rPr lang="en-IN" b="0">
                <a:solidFill>
                  <a:srgbClr val="D4D4D4"/>
                </a:solidFill>
                <a:effectLst/>
                <a:highlight>
                  <a:srgbClr val="1E1E1E"/>
                </a:highlight>
                <a:latin typeface="Courier New" panose="02070309020205020404" pitchFamily="49" charset="0"/>
              </a:rPr>
              <a:t>fig=plt.figure</a:t>
            </a:r>
            <a:r>
              <a:rPr lang="en-IN" b="0">
                <a:solidFill>
                  <a:srgbClr val="DCDCDC"/>
                </a:solidFill>
                <a:effectLst/>
                <a:highlight>
                  <a:srgbClr val="1E1E1E"/>
                </a:highlight>
                <a:latin typeface="Courier New" panose="02070309020205020404" pitchFamily="49" charset="0"/>
              </a:rPr>
              <a:t>(</a:t>
            </a:r>
            <a:r>
              <a:rPr lang="en-IN" b="0">
                <a:solidFill>
                  <a:srgbClr val="D4D4D4"/>
                </a:solidFill>
                <a:effectLst/>
                <a:highlight>
                  <a:srgbClr val="1E1E1E"/>
                </a:highlight>
                <a:latin typeface="Courier New" panose="02070309020205020404" pitchFamily="49" charset="0"/>
              </a:rPr>
              <a:t>figsize=</a:t>
            </a:r>
            <a:r>
              <a:rPr lang="en-IN" b="0">
                <a:solidFill>
                  <a:srgbClr val="DCDCDC"/>
                </a:solidFill>
                <a:effectLst/>
                <a:highlight>
                  <a:srgbClr val="1E1E1E"/>
                </a:highlight>
                <a:latin typeface="Courier New" panose="02070309020205020404" pitchFamily="49" charset="0"/>
              </a:rPr>
              <a:t>(</a:t>
            </a:r>
            <a:r>
              <a:rPr lang="en-IN" b="0">
                <a:solidFill>
                  <a:srgbClr val="B5CEA8"/>
                </a:solidFill>
                <a:effectLst/>
                <a:highlight>
                  <a:srgbClr val="1E1E1E"/>
                </a:highlight>
                <a:latin typeface="Courier New" panose="02070309020205020404" pitchFamily="49" charset="0"/>
              </a:rPr>
              <a:t>20</a:t>
            </a:r>
            <a:r>
              <a:rPr lang="en-IN" b="0">
                <a:solidFill>
                  <a:srgbClr val="DCDCDC"/>
                </a:solidFill>
                <a:effectLst/>
                <a:highlight>
                  <a:srgbClr val="1E1E1E"/>
                </a:highlight>
                <a:latin typeface="Courier New" panose="02070309020205020404" pitchFamily="49" charset="0"/>
              </a:rPr>
              <a:t>,</a:t>
            </a:r>
            <a:r>
              <a:rPr lang="en-IN" b="0">
                <a:solidFill>
                  <a:srgbClr val="D4D4D4"/>
                </a:solidFill>
                <a:effectLst/>
                <a:highlight>
                  <a:srgbClr val="1E1E1E"/>
                </a:highlight>
                <a:latin typeface="Courier New" panose="02070309020205020404" pitchFamily="49" charset="0"/>
              </a:rPr>
              <a:t> </a:t>
            </a:r>
            <a:r>
              <a:rPr lang="en-IN" b="0">
                <a:solidFill>
                  <a:srgbClr val="B5CEA8"/>
                </a:solidFill>
                <a:effectLst/>
                <a:highlight>
                  <a:srgbClr val="1E1E1E"/>
                </a:highlight>
                <a:latin typeface="Courier New" panose="02070309020205020404" pitchFamily="49" charset="0"/>
              </a:rPr>
              <a:t>14</a:t>
            </a:r>
            <a:r>
              <a:rPr lang="en-IN" b="0">
                <a:solidFill>
                  <a:srgbClr val="DCDCDC"/>
                </a:solidFill>
                <a:effectLst/>
                <a:highlight>
                  <a:srgbClr val="1E1E1E"/>
                </a:highlight>
                <a:latin typeface="Courier New" panose="02070309020205020404" pitchFamily="49" charset="0"/>
              </a:rPr>
              <a:t>))</a:t>
            </a:r>
            <a:endParaRPr lang="en-IN" b="0">
              <a:solidFill>
                <a:srgbClr val="D4D4D4"/>
              </a:solidFill>
              <a:effectLst/>
              <a:highlight>
                <a:srgbClr val="1E1E1E"/>
              </a:highlight>
              <a:latin typeface="Courier New" panose="02070309020205020404" pitchFamily="49" charset="0"/>
            </a:endParaRPr>
          </a:p>
          <a:p>
            <a:r>
              <a:rPr lang="en-IN" b="0">
                <a:solidFill>
                  <a:srgbClr val="D4D4D4"/>
                </a:solidFill>
                <a:effectLst/>
                <a:highlight>
                  <a:srgbClr val="1E1E1E"/>
                </a:highlight>
                <a:latin typeface="Courier New" panose="02070309020205020404" pitchFamily="49" charset="0"/>
              </a:rPr>
              <a:t>columns = </a:t>
            </a:r>
            <a:r>
              <a:rPr lang="en-IN" b="0">
                <a:solidFill>
                  <a:srgbClr val="B5CEA8"/>
                </a:solidFill>
                <a:effectLst/>
                <a:highlight>
                  <a:srgbClr val="1E1E1E"/>
                </a:highlight>
                <a:latin typeface="Courier New" panose="02070309020205020404" pitchFamily="49" charset="0"/>
              </a:rPr>
              <a:t>4</a:t>
            </a:r>
            <a:endParaRPr lang="en-IN" b="0">
              <a:solidFill>
                <a:srgbClr val="D4D4D4"/>
              </a:solidFill>
              <a:effectLst/>
              <a:highlight>
                <a:srgbClr val="1E1E1E"/>
              </a:highlight>
              <a:latin typeface="Courier New" panose="02070309020205020404" pitchFamily="49" charset="0"/>
            </a:endParaRPr>
          </a:p>
          <a:p>
            <a:r>
              <a:rPr lang="en-IN" b="0">
                <a:solidFill>
                  <a:srgbClr val="D4D4D4"/>
                </a:solidFill>
                <a:effectLst/>
                <a:highlight>
                  <a:srgbClr val="1E1E1E"/>
                </a:highlight>
                <a:latin typeface="Courier New" panose="02070309020205020404" pitchFamily="49" charset="0"/>
              </a:rPr>
              <a:t>rows = </a:t>
            </a:r>
            <a:r>
              <a:rPr lang="en-IN" b="0">
                <a:solidFill>
                  <a:srgbClr val="B5CEA8"/>
                </a:solidFill>
                <a:effectLst/>
                <a:highlight>
                  <a:srgbClr val="1E1E1E"/>
                </a:highlight>
                <a:latin typeface="Courier New" panose="02070309020205020404" pitchFamily="49" charset="0"/>
              </a:rPr>
              <a:t>4</a:t>
            </a:r>
            <a:endParaRPr lang="en-IN" b="0">
              <a:solidFill>
                <a:srgbClr val="D4D4D4"/>
              </a:solidFill>
              <a:effectLst/>
              <a:highlight>
                <a:srgbClr val="1E1E1E"/>
              </a:highlight>
              <a:latin typeface="Courier New" panose="02070309020205020404" pitchFamily="49" charset="0"/>
            </a:endParaRPr>
          </a:p>
          <a:p>
            <a:r>
              <a:rPr lang="en-IN" b="0">
                <a:solidFill>
                  <a:srgbClr val="D4D4D4"/>
                </a:solidFill>
                <a:effectLst/>
                <a:highlight>
                  <a:srgbClr val="1E1E1E"/>
                </a:highlight>
                <a:latin typeface="Courier New" panose="02070309020205020404" pitchFamily="49" charset="0"/>
              </a:rPr>
              <a:t>plt.axis</a:t>
            </a:r>
            <a:r>
              <a:rPr lang="en-IN" b="0">
                <a:solidFill>
                  <a:srgbClr val="DCDCDC"/>
                </a:solidFill>
                <a:effectLst/>
                <a:highlight>
                  <a:srgbClr val="1E1E1E"/>
                </a:highlight>
                <a:latin typeface="Courier New" panose="02070309020205020404" pitchFamily="49" charset="0"/>
              </a:rPr>
              <a:t>(</a:t>
            </a:r>
            <a:r>
              <a:rPr lang="en-IN" b="0">
                <a:solidFill>
                  <a:srgbClr val="CE9178"/>
                </a:solidFill>
                <a:effectLst/>
                <a:highlight>
                  <a:srgbClr val="1E1E1E"/>
                </a:highlight>
                <a:latin typeface="Courier New" panose="02070309020205020404" pitchFamily="49" charset="0"/>
              </a:rPr>
              <a:t>'off'</a:t>
            </a:r>
            <a:r>
              <a:rPr lang="en-IN" b="0">
                <a:solidFill>
                  <a:srgbClr val="DCDCDC"/>
                </a:solidFill>
                <a:effectLst/>
                <a:highlight>
                  <a:srgbClr val="1E1E1E"/>
                </a:highlight>
                <a:latin typeface="Courier New" panose="02070309020205020404" pitchFamily="49" charset="0"/>
              </a:rPr>
              <a:t>)</a:t>
            </a:r>
            <a:endParaRPr lang="en-IN" b="0">
              <a:solidFill>
                <a:srgbClr val="D4D4D4"/>
              </a:solidFill>
              <a:effectLst/>
              <a:highlight>
                <a:srgbClr val="1E1E1E"/>
              </a:highlight>
              <a:latin typeface="Courier New" panose="02070309020205020404" pitchFamily="49" charset="0"/>
            </a:endParaRPr>
          </a:p>
          <a:p>
            <a:r>
              <a:rPr lang="en-IN" b="0">
                <a:solidFill>
                  <a:srgbClr val="C586C0"/>
                </a:solidFill>
                <a:effectLst/>
                <a:highlight>
                  <a:srgbClr val="1E1E1E"/>
                </a:highlight>
                <a:latin typeface="Courier New" panose="02070309020205020404" pitchFamily="49" charset="0"/>
              </a:rPr>
              <a:t>for</a:t>
            </a:r>
            <a:r>
              <a:rPr lang="en-IN" b="0">
                <a:solidFill>
                  <a:srgbClr val="D4D4D4"/>
                </a:solidFill>
                <a:effectLst/>
                <a:highlight>
                  <a:srgbClr val="1E1E1E"/>
                </a:highlight>
                <a:latin typeface="Courier New" panose="02070309020205020404" pitchFamily="49" charset="0"/>
              </a:rPr>
              <a:t> i </a:t>
            </a:r>
            <a:r>
              <a:rPr lang="en-IN" b="0">
                <a:solidFill>
                  <a:srgbClr val="82C6FF"/>
                </a:solidFill>
                <a:effectLst/>
                <a:highlight>
                  <a:srgbClr val="1E1E1E"/>
                </a:highlight>
                <a:latin typeface="Courier New" panose="02070309020205020404" pitchFamily="49" charset="0"/>
              </a:rPr>
              <a:t>in</a:t>
            </a:r>
            <a:r>
              <a:rPr lang="en-IN" b="0">
                <a:solidFill>
                  <a:srgbClr val="D4D4D4"/>
                </a:solidFill>
                <a:effectLst/>
                <a:highlight>
                  <a:srgbClr val="1E1E1E"/>
                </a:highlight>
                <a:latin typeface="Courier New" panose="02070309020205020404" pitchFamily="49" charset="0"/>
              </a:rPr>
              <a:t> </a:t>
            </a:r>
            <a:r>
              <a:rPr lang="en-IN" b="0">
                <a:solidFill>
                  <a:srgbClr val="DCDCAA"/>
                </a:solidFill>
                <a:effectLst/>
                <a:highlight>
                  <a:srgbClr val="1E1E1E"/>
                </a:highlight>
                <a:latin typeface="Courier New" panose="02070309020205020404" pitchFamily="49" charset="0"/>
              </a:rPr>
              <a:t>range</a:t>
            </a:r>
            <a:r>
              <a:rPr lang="en-IN" b="0">
                <a:solidFill>
                  <a:srgbClr val="DCDCDC"/>
                </a:solidFill>
                <a:effectLst/>
                <a:highlight>
                  <a:srgbClr val="1E1E1E"/>
                </a:highlight>
                <a:latin typeface="Courier New" panose="02070309020205020404" pitchFamily="49" charset="0"/>
              </a:rPr>
              <a:t>(</a:t>
            </a:r>
            <a:r>
              <a:rPr lang="en-IN" b="0">
                <a:solidFill>
                  <a:srgbClr val="B5CEA8"/>
                </a:solidFill>
                <a:effectLst/>
                <a:highlight>
                  <a:srgbClr val="1E1E1E"/>
                </a:highlight>
                <a:latin typeface="Courier New" panose="02070309020205020404" pitchFamily="49" charset="0"/>
              </a:rPr>
              <a:t>1</a:t>
            </a:r>
            <a:r>
              <a:rPr lang="en-IN" b="0">
                <a:solidFill>
                  <a:srgbClr val="DCDCDC"/>
                </a:solidFill>
                <a:effectLst/>
                <a:highlight>
                  <a:srgbClr val="1E1E1E"/>
                </a:highlight>
                <a:latin typeface="Courier New" panose="02070309020205020404" pitchFamily="49" charset="0"/>
              </a:rPr>
              <a:t>,</a:t>
            </a:r>
            <a:r>
              <a:rPr lang="en-IN" b="0">
                <a:solidFill>
                  <a:srgbClr val="D4D4D4"/>
                </a:solidFill>
                <a:effectLst/>
                <a:highlight>
                  <a:srgbClr val="1E1E1E"/>
                </a:highlight>
                <a:latin typeface="Courier New" panose="02070309020205020404" pitchFamily="49" charset="0"/>
              </a:rPr>
              <a:t> columns*rows +</a:t>
            </a:r>
            <a:r>
              <a:rPr lang="en-IN" b="0">
                <a:solidFill>
                  <a:srgbClr val="B5CEA8"/>
                </a:solidFill>
                <a:effectLst/>
                <a:highlight>
                  <a:srgbClr val="1E1E1E"/>
                </a:highlight>
                <a:latin typeface="Courier New" panose="02070309020205020404" pitchFamily="49" charset="0"/>
              </a:rPr>
              <a:t>1</a:t>
            </a:r>
            <a:r>
              <a:rPr lang="en-IN" b="0">
                <a:solidFill>
                  <a:srgbClr val="DCDCDC"/>
                </a:solidFill>
                <a:effectLst/>
                <a:highlight>
                  <a:srgbClr val="1E1E1E"/>
                </a:highlight>
                <a:latin typeface="Courier New" panose="02070309020205020404" pitchFamily="49" charset="0"/>
              </a:rPr>
              <a:t>):</a:t>
            </a:r>
            <a:endParaRPr lang="en-IN" b="0">
              <a:solidFill>
                <a:srgbClr val="D4D4D4"/>
              </a:solidFill>
              <a:effectLst/>
              <a:highlight>
                <a:srgbClr val="1E1E1E"/>
              </a:highlight>
              <a:latin typeface="Courier New" panose="02070309020205020404" pitchFamily="49" charset="0"/>
            </a:endParaRPr>
          </a:p>
          <a:p>
            <a:r>
              <a:rPr lang="en-IN" b="0">
                <a:solidFill>
                  <a:srgbClr val="D4D4D4"/>
                </a:solidFill>
                <a:effectLst/>
                <a:highlight>
                  <a:srgbClr val="1E1E1E"/>
                </a:highlight>
                <a:latin typeface="Courier New" panose="02070309020205020404" pitchFamily="49" charset="0"/>
              </a:rPr>
              <a:t>    img = plt.imread</a:t>
            </a:r>
            <a:r>
              <a:rPr lang="en-IN" b="0">
                <a:solidFill>
                  <a:srgbClr val="DCDCDC"/>
                </a:solidFill>
                <a:effectLst/>
                <a:highlight>
                  <a:srgbClr val="1E1E1E"/>
                </a:highlight>
                <a:latin typeface="Courier New" panose="02070309020205020404" pitchFamily="49" charset="0"/>
              </a:rPr>
              <a:t>(</a:t>
            </a:r>
            <a:r>
              <a:rPr lang="en-IN" b="0">
                <a:solidFill>
                  <a:srgbClr val="569CD6"/>
                </a:solidFill>
                <a:effectLst/>
                <a:highlight>
                  <a:srgbClr val="1E1E1E"/>
                </a:highlight>
                <a:latin typeface="Courier New" panose="02070309020205020404" pitchFamily="49" charset="0"/>
              </a:rPr>
              <a:t>f</a:t>
            </a:r>
            <a:r>
              <a:rPr lang="en-IN" b="0">
                <a:solidFill>
                  <a:srgbClr val="CE9178"/>
                </a:solidFill>
                <a:effectLst/>
                <a:highlight>
                  <a:srgbClr val="1E1E1E"/>
                </a:highlight>
                <a:latin typeface="Courier New" panose="02070309020205020404" pitchFamily="49" charset="0"/>
              </a:rPr>
              <a:t>'/content/drive/MyDrive/Plant disease detection/images/Train_</a:t>
            </a:r>
            <a:r>
              <a:rPr lang="en-IN" b="0">
                <a:solidFill>
                  <a:srgbClr val="DCDCDC"/>
                </a:solidFill>
                <a:effectLst/>
                <a:highlight>
                  <a:srgbClr val="1E1E1E"/>
                </a:highlight>
                <a:latin typeface="Courier New" panose="02070309020205020404" pitchFamily="49" charset="0"/>
              </a:rPr>
              <a:t>{</a:t>
            </a:r>
            <a:r>
              <a:rPr lang="en-IN" b="0">
                <a:solidFill>
                  <a:srgbClr val="D4D4D4"/>
                </a:solidFill>
                <a:effectLst/>
                <a:highlight>
                  <a:srgbClr val="1E1E1E"/>
                </a:highlight>
                <a:latin typeface="Courier New" panose="02070309020205020404" pitchFamily="49" charset="0"/>
              </a:rPr>
              <a:t>i</a:t>
            </a:r>
            <a:r>
              <a:rPr lang="en-IN" b="0">
                <a:solidFill>
                  <a:srgbClr val="DCDCDC"/>
                </a:solidFill>
                <a:effectLst/>
                <a:highlight>
                  <a:srgbClr val="1E1E1E"/>
                </a:highlight>
                <a:latin typeface="Courier New" panose="02070309020205020404" pitchFamily="49" charset="0"/>
              </a:rPr>
              <a:t>}</a:t>
            </a:r>
            <a:r>
              <a:rPr lang="en-IN" b="0">
                <a:solidFill>
                  <a:srgbClr val="CE9178"/>
                </a:solidFill>
                <a:effectLst/>
                <a:highlight>
                  <a:srgbClr val="1E1E1E"/>
                </a:highlight>
                <a:latin typeface="Courier New" panose="02070309020205020404" pitchFamily="49" charset="0"/>
              </a:rPr>
              <a:t>.jpg'</a:t>
            </a:r>
            <a:r>
              <a:rPr lang="en-IN" b="0">
                <a:solidFill>
                  <a:srgbClr val="DCDCDC"/>
                </a:solidFill>
                <a:effectLst/>
                <a:highlight>
                  <a:srgbClr val="1E1E1E"/>
                </a:highlight>
                <a:latin typeface="Courier New" panose="02070309020205020404" pitchFamily="49" charset="0"/>
              </a:rPr>
              <a:t>)</a:t>
            </a:r>
            <a:endParaRPr lang="en-IN" b="0">
              <a:solidFill>
                <a:srgbClr val="D4D4D4"/>
              </a:solidFill>
              <a:effectLst/>
              <a:highlight>
                <a:srgbClr val="1E1E1E"/>
              </a:highlight>
              <a:latin typeface="Courier New" panose="02070309020205020404" pitchFamily="49" charset="0"/>
            </a:endParaRPr>
          </a:p>
          <a:p>
            <a:r>
              <a:rPr lang="en-IN" b="0">
                <a:solidFill>
                  <a:srgbClr val="D4D4D4"/>
                </a:solidFill>
                <a:effectLst/>
                <a:highlight>
                  <a:srgbClr val="1E1E1E"/>
                </a:highlight>
                <a:latin typeface="Courier New" panose="02070309020205020404" pitchFamily="49" charset="0"/>
              </a:rPr>
              <a:t>    fig.add_subplot</a:t>
            </a:r>
            <a:r>
              <a:rPr lang="en-IN" b="0">
                <a:solidFill>
                  <a:srgbClr val="DCDCDC"/>
                </a:solidFill>
                <a:effectLst/>
                <a:highlight>
                  <a:srgbClr val="1E1E1E"/>
                </a:highlight>
                <a:latin typeface="Courier New" panose="02070309020205020404" pitchFamily="49" charset="0"/>
              </a:rPr>
              <a:t>(</a:t>
            </a:r>
            <a:r>
              <a:rPr lang="en-IN" b="0">
                <a:solidFill>
                  <a:srgbClr val="D4D4D4"/>
                </a:solidFill>
                <a:effectLst/>
                <a:highlight>
                  <a:srgbClr val="1E1E1E"/>
                </a:highlight>
                <a:latin typeface="Courier New" panose="02070309020205020404" pitchFamily="49" charset="0"/>
              </a:rPr>
              <a:t>rows</a:t>
            </a:r>
            <a:r>
              <a:rPr lang="en-IN" b="0">
                <a:solidFill>
                  <a:srgbClr val="DCDCDC"/>
                </a:solidFill>
                <a:effectLst/>
                <a:highlight>
                  <a:srgbClr val="1E1E1E"/>
                </a:highlight>
                <a:latin typeface="Courier New" panose="02070309020205020404" pitchFamily="49" charset="0"/>
              </a:rPr>
              <a:t>,</a:t>
            </a:r>
            <a:r>
              <a:rPr lang="en-IN" b="0">
                <a:solidFill>
                  <a:srgbClr val="D4D4D4"/>
                </a:solidFill>
                <a:effectLst/>
                <a:highlight>
                  <a:srgbClr val="1E1E1E"/>
                </a:highlight>
                <a:latin typeface="Courier New" panose="02070309020205020404" pitchFamily="49" charset="0"/>
              </a:rPr>
              <a:t> columns</a:t>
            </a:r>
            <a:r>
              <a:rPr lang="en-IN" b="0">
                <a:solidFill>
                  <a:srgbClr val="DCDCDC"/>
                </a:solidFill>
                <a:effectLst/>
                <a:highlight>
                  <a:srgbClr val="1E1E1E"/>
                </a:highlight>
                <a:latin typeface="Courier New" panose="02070309020205020404" pitchFamily="49" charset="0"/>
              </a:rPr>
              <a:t>,</a:t>
            </a:r>
            <a:r>
              <a:rPr lang="en-IN" b="0">
                <a:solidFill>
                  <a:srgbClr val="D4D4D4"/>
                </a:solidFill>
                <a:effectLst/>
                <a:highlight>
                  <a:srgbClr val="1E1E1E"/>
                </a:highlight>
                <a:latin typeface="Courier New" panose="02070309020205020404" pitchFamily="49" charset="0"/>
              </a:rPr>
              <a:t> i</a:t>
            </a:r>
            <a:r>
              <a:rPr lang="en-IN" b="0">
                <a:solidFill>
                  <a:srgbClr val="DCDCDC"/>
                </a:solidFill>
                <a:effectLst/>
                <a:highlight>
                  <a:srgbClr val="1E1E1E"/>
                </a:highlight>
                <a:latin typeface="Courier New" panose="02070309020205020404" pitchFamily="49" charset="0"/>
              </a:rPr>
              <a:t>)</a:t>
            </a:r>
            <a:endParaRPr lang="en-IN" b="0">
              <a:solidFill>
                <a:srgbClr val="D4D4D4"/>
              </a:solidFill>
              <a:effectLst/>
              <a:highlight>
                <a:srgbClr val="1E1E1E"/>
              </a:highlight>
              <a:latin typeface="Courier New" panose="02070309020205020404" pitchFamily="49" charset="0"/>
            </a:endParaRPr>
          </a:p>
          <a:p>
            <a:r>
              <a:rPr lang="en-IN" b="0">
                <a:solidFill>
                  <a:srgbClr val="D4D4D4"/>
                </a:solidFill>
                <a:effectLst/>
                <a:highlight>
                  <a:srgbClr val="1E1E1E"/>
                </a:highlight>
                <a:latin typeface="Courier New" panose="02070309020205020404" pitchFamily="49" charset="0"/>
              </a:rPr>
              <a:t>    plt.hist</a:t>
            </a:r>
            <a:r>
              <a:rPr lang="en-IN" b="0">
                <a:solidFill>
                  <a:srgbClr val="DCDCDC"/>
                </a:solidFill>
                <a:effectLst/>
                <a:highlight>
                  <a:srgbClr val="1E1E1E"/>
                </a:highlight>
                <a:latin typeface="Courier New" panose="02070309020205020404" pitchFamily="49" charset="0"/>
              </a:rPr>
              <a:t>(</a:t>
            </a:r>
            <a:r>
              <a:rPr lang="en-IN" b="0">
                <a:solidFill>
                  <a:srgbClr val="D4D4D4"/>
                </a:solidFill>
                <a:effectLst/>
                <a:highlight>
                  <a:srgbClr val="1E1E1E"/>
                </a:highlight>
                <a:latin typeface="Courier New" panose="02070309020205020404" pitchFamily="49" charset="0"/>
              </a:rPr>
              <a:t>img.ravel</a:t>
            </a:r>
            <a:r>
              <a:rPr lang="en-IN" b="0">
                <a:solidFill>
                  <a:srgbClr val="DCDCDC"/>
                </a:solidFill>
                <a:effectLst/>
                <a:highlight>
                  <a:srgbClr val="1E1E1E"/>
                </a:highlight>
                <a:latin typeface="Courier New" panose="02070309020205020404" pitchFamily="49" charset="0"/>
              </a:rPr>
              <a:t>(),</a:t>
            </a:r>
            <a:r>
              <a:rPr lang="en-IN" b="0">
                <a:solidFill>
                  <a:srgbClr val="D4D4D4"/>
                </a:solidFill>
                <a:effectLst/>
                <a:highlight>
                  <a:srgbClr val="1E1E1E"/>
                </a:highlight>
                <a:latin typeface="Courier New" panose="02070309020205020404" pitchFamily="49" charset="0"/>
              </a:rPr>
              <a:t> bins=</a:t>
            </a:r>
            <a:r>
              <a:rPr lang="en-IN" b="0">
                <a:solidFill>
                  <a:srgbClr val="B5CEA8"/>
                </a:solidFill>
                <a:effectLst/>
                <a:highlight>
                  <a:srgbClr val="1E1E1E"/>
                </a:highlight>
                <a:latin typeface="Courier New" panose="02070309020205020404" pitchFamily="49" charset="0"/>
              </a:rPr>
              <a:t>32</a:t>
            </a:r>
            <a:r>
              <a:rPr lang="en-IN" b="0">
                <a:solidFill>
                  <a:srgbClr val="DCDCDC"/>
                </a:solidFill>
                <a:effectLst/>
                <a:highlight>
                  <a:srgbClr val="1E1E1E"/>
                </a:highlight>
                <a:latin typeface="Courier New" panose="02070309020205020404" pitchFamily="49" charset="0"/>
              </a:rPr>
              <a:t>,</a:t>
            </a:r>
            <a:r>
              <a:rPr lang="en-IN" b="0">
                <a:solidFill>
                  <a:srgbClr val="D4D4D4"/>
                </a:solidFill>
                <a:effectLst/>
                <a:highlight>
                  <a:srgbClr val="1E1E1E"/>
                </a:highlight>
                <a:latin typeface="Courier New" panose="02070309020205020404" pitchFamily="49" charset="0"/>
              </a:rPr>
              <a:t> range=</a:t>
            </a:r>
            <a:r>
              <a:rPr lang="en-IN" b="0">
                <a:solidFill>
                  <a:srgbClr val="DCDCDC"/>
                </a:solidFill>
                <a:effectLst/>
                <a:highlight>
                  <a:srgbClr val="1E1E1E"/>
                </a:highlight>
                <a:latin typeface="Courier New" panose="02070309020205020404" pitchFamily="49" charset="0"/>
              </a:rPr>
              <a:t>[</a:t>
            </a:r>
            <a:r>
              <a:rPr lang="en-IN" b="0">
                <a:solidFill>
                  <a:srgbClr val="B5CEA8"/>
                </a:solidFill>
                <a:effectLst/>
                <a:highlight>
                  <a:srgbClr val="1E1E1E"/>
                </a:highlight>
                <a:latin typeface="Courier New" panose="02070309020205020404" pitchFamily="49" charset="0"/>
              </a:rPr>
              <a:t>0</a:t>
            </a:r>
            <a:r>
              <a:rPr lang="en-IN" b="0">
                <a:solidFill>
                  <a:srgbClr val="DCDCDC"/>
                </a:solidFill>
                <a:effectLst/>
                <a:highlight>
                  <a:srgbClr val="1E1E1E"/>
                </a:highlight>
                <a:latin typeface="Courier New" panose="02070309020205020404" pitchFamily="49" charset="0"/>
              </a:rPr>
              <a:t>,</a:t>
            </a:r>
            <a:r>
              <a:rPr lang="en-IN" b="0">
                <a:solidFill>
                  <a:srgbClr val="D4D4D4"/>
                </a:solidFill>
                <a:effectLst/>
                <a:highlight>
                  <a:srgbClr val="1E1E1E"/>
                </a:highlight>
                <a:latin typeface="Courier New" panose="02070309020205020404" pitchFamily="49" charset="0"/>
              </a:rPr>
              <a:t> </a:t>
            </a:r>
            <a:r>
              <a:rPr lang="en-IN" b="0">
                <a:solidFill>
                  <a:srgbClr val="B5CEA8"/>
                </a:solidFill>
                <a:effectLst/>
                <a:highlight>
                  <a:srgbClr val="1E1E1E"/>
                </a:highlight>
                <a:latin typeface="Courier New" panose="02070309020205020404" pitchFamily="49" charset="0"/>
              </a:rPr>
              <a:t>256</a:t>
            </a:r>
            <a:r>
              <a:rPr lang="en-IN" b="0">
                <a:solidFill>
                  <a:srgbClr val="DCDCDC"/>
                </a:solidFill>
                <a:effectLst/>
                <a:highlight>
                  <a:srgbClr val="1E1E1E"/>
                </a:highlight>
                <a:latin typeface="Courier New" panose="02070309020205020404" pitchFamily="49" charset="0"/>
              </a:rPr>
              <a:t>])</a:t>
            </a:r>
            <a:endParaRPr lang="en-IN" b="0">
              <a:solidFill>
                <a:srgbClr val="D4D4D4"/>
              </a:solidFill>
              <a:effectLst/>
              <a:highlight>
                <a:srgbClr val="1E1E1E"/>
              </a:highlight>
              <a:latin typeface="Courier New" panose="02070309020205020404" pitchFamily="49" charset="0"/>
            </a:endParaRPr>
          </a:p>
          <a:p>
            <a:r>
              <a:rPr lang="en-IN" b="0">
                <a:solidFill>
                  <a:srgbClr val="D4D4D4"/>
                </a:solidFill>
                <a:effectLst/>
                <a:highlight>
                  <a:srgbClr val="1E1E1E"/>
                </a:highlight>
                <a:latin typeface="Courier New" panose="02070309020205020404" pitchFamily="49" charset="0"/>
              </a:rPr>
              <a:t>plt.show</a:t>
            </a:r>
            <a:r>
              <a:rPr lang="en-IN" b="0">
                <a:solidFill>
                  <a:srgbClr val="DCDCDC"/>
                </a:solidFill>
                <a:effectLst/>
                <a:highlight>
                  <a:srgbClr val="1E1E1E"/>
                </a:highlight>
                <a:latin typeface="Courier New" panose="02070309020205020404" pitchFamily="49" charset="0"/>
              </a:rPr>
              <a:t>()</a:t>
            </a:r>
            <a:endParaRPr lang="en-IN" b="0">
              <a:solidFill>
                <a:srgbClr val="D4D4D4"/>
              </a:solidFill>
              <a:effectLst/>
              <a:highlight>
                <a:srgbClr val="1E1E1E"/>
              </a:highlight>
              <a:latin typeface="Courier New" panose="02070309020205020404" pitchFamily="49" charset="0"/>
            </a:endParaRPr>
          </a:p>
        </p:txBody>
      </p:sp>
    </p:spTree>
    <p:extLst>
      <p:ext uri="{BB962C8B-B14F-4D97-AF65-F5344CB8AC3E}">
        <p14:creationId xmlns:p14="http://schemas.microsoft.com/office/powerpoint/2010/main" val="14331805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10">
            <a:extLst>
              <a:ext uri="{FF2B5EF4-FFF2-40B4-BE49-F238E27FC236}">
                <a16:creationId xmlns:a16="http://schemas.microsoft.com/office/drawing/2014/main" id="{0DB13AD8-B4B3-6993-0DD5-C83903596036}"/>
              </a:ext>
            </a:extLst>
          </p:cNvPr>
          <p:cNvSpPr/>
          <p:nvPr/>
        </p:nvSpPr>
        <p:spPr>
          <a:xfrm>
            <a:off x="903249" y="780585"/>
            <a:ext cx="12868507" cy="6657277"/>
          </a:xfrm>
          <a:prstGeom prst="roundRect">
            <a:avLst>
              <a:gd name="adj" fmla="val 3254"/>
            </a:avLst>
          </a:prstGeom>
          <a:solidFill>
            <a:srgbClr val="E1E1EA"/>
          </a:solidFill>
          <a:ln w="7620">
            <a:solidFill>
              <a:srgbClr val="C7C7D0"/>
            </a:solidFill>
            <a:prstDash val="solid"/>
          </a:ln>
        </p:spPr>
        <p:txBody>
          <a:bodyPr/>
          <a:lstStyle/>
          <a:p>
            <a:endParaRPr lang="en-IN" dirty="0"/>
          </a:p>
        </p:txBody>
      </p:sp>
      <p:pic>
        <p:nvPicPr>
          <p:cNvPr id="4" name="Picture 3">
            <a:extLst>
              <a:ext uri="{FF2B5EF4-FFF2-40B4-BE49-F238E27FC236}">
                <a16:creationId xmlns:a16="http://schemas.microsoft.com/office/drawing/2014/main" id="{1EDCDC7D-6095-8172-0FC5-07BABAA5F0B5}"/>
              </a:ext>
            </a:extLst>
          </p:cNvPr>
          <p:cNvPicPr>
            <a:picLocks noChangeAspect="1"/>
          </p:cNvPicPr>
          <p:nvPr/>
        </p:nvPicPr>
        <p:blipFill rotWithShape="1">
          <a:blip r:embed="rId2"/>
          <a:srcRect l="2897" t="9486" r="16005" b="6639"/>
          <a:stretch/>
        </p:blipFill>
        <p:spPr>
          <a:xfrm>
            <a:off x="1405052" y="791738"/>
            <a:ext cx="11864899" cy="6657277"/>
          </a:xfrm>
          <a:prstGeom prst="rect">
            <a:avLst/>
          </a:prstGeom>
        </p:spPr>
      </p:pic>
    </p:spTree>
    <p:extLst>
      <p:ext uri="{BB962C8B-B14F-4D97-AF65-F5344CB8AC3E}">
        <p14:creationId xmlns:p14="http://schemas.microsoft.com/office/powerpoint/2010/main" val="11967359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10">
            <a:extLst>
              <a:ext uri="{FF2B5EF4-FFF2-40B4-BE49-F238E27FC236}">
                <a16:creationId xmlns:a16="http://schemas.microsoft.com/office/drawing/2014/main" id="{6B688178-D2DA-C1CC-7B36-D3D50E00B7CA}"/>
              </a:ext>
            </a:extLst>
          </p:cNvPr>
          <p:cNvSpPr/>
          <p:nvPr/>
        </p:nvSpPr>
        <p:spPr>
          <a:xfrm>
            <a:off x="903249" y="167268"/>
            <a:ext cx="12868507" cy="8062331"/>
          </a:xfrm>
          <a:prstGeom prst="roundRect">
            <a:avLst>
              <a:gd name="adj" fmla="val 3254"/>
            </a:avLst>
          </a:prstGeom>
          <a:solidFill>
            <a:srgbClr val="E1E1EA"/>
          </a:solidFill>
          <a:ln w="7620">
            <a:solidFill>
              <a:srgbClr val="C7C7D0"/>
            </a:solidFill>
            <a:prstDash val="solid"/>
          </a:ln>
        </p:spPr>
        <p:txBody>
          <a:bodyPr/>
          <a:lstStyle/>
          <a:p>
            <a:endParaRPr lang="en-IN" dirty="0">
              <a:solidFill>
                <a:srgbClr val="D4D4D4"/>
              </a:solidFill>
              <a:highlight>
                <a:srgbClr val="1E1E1E"/>
              </a:highlight>
              <a:latin typeface="Courier New" panose="02070309020205020404" pitchFamily="49" charset="0"/>
            </a:endParaRPr>
          </a:p>
          <a:p>
            <a:r>
              <a:rPr lang="en-IN" b="0" dirty="0" err="1">
                <a:solidFill>
                  <a:srgbClr val="D4D4D4"/>
                </a:solidFill>
                <a:effectLst/>
                <a:highlight>
                  <a:srgbClr val="1E1E1E"/>
                </a:highlight>
                <a:latin typeface="Courier New" panose="02070309020205020404" pitchFamily="49" charset="0"/>
              </a:rPr>
              <a:t>datagen</a:t>
            </a:r>
            <a:r>
              <a:rPr lang="en-IN" b="0" dirty="0">
                <a:solidFill>
                  <a:srgbClr val="D4D4D4"/>
                </a:solidFill>
                <a:effectLst/>
                <a:highlight>
                  <a:srgbClr val="1E1E1E"/>
                </a:highlight>
                <a:latin typeface="Courier New" panose="02070309020205020404" pitchFamily="49" charset="0"/>
              </a:rPr>
              <a:t> = </a:t>
            </a:r>
            <a:r>
              <a:rPr lang="en-IN" b="0" dirty="0" err="1">
                <a:solidFill>
                  <a:srgbClr val="D4D4D4"/>
                </a:solidFill>
                <a:effectLst/>
                <a:highlight>
                  <a:srgbClr val="1E1E1E"/>
                </a:highlight>
                <a:latin typeface="Courier New" panose="02070309020205020404" pitchFamily="49" charset="0"/>
              </a:rPr>
              <a:t>keras.preprocessing.image.ImageDataGenerator</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    rescale=</a:t>
            </a:r>
            <a:r>
              <a:rPr lang="en-IN" b="0" dirty="0">
                <a:solidFill>
                  <a:srgbClr val="B5CEA8"/>
                </a:solidFill>
                <a:effectLst/>
                <a:highlight>
                  <a:srgbClr val="1E1E1E"/>
                </a:highlight>
                <a:latin typeface="Courier New" panose="02070309020205020404" pitchFamily="49" charset="0"/>
              </a:rPr>
              <a:t>1</a:t>
            </a:r>
            <a:r>
              <a:rPr lang="en-IN" b="0" dirty="0">
                <a:solidFill>
                  <a:srgbClr val="D4D4D4"/>
                </a:solidFill>
                <a:effectLst/>
                <a:highlight>
                  <a:srgbClr val="1E1E1E"/>
                </a:highlight>
                <a:latin typeface="Courier New" panose="02070309020205020404" pitchFamily="49" charset="0"/>
              </a:rPr>
              <a:t>./</a:t>
            </a:r>
            <a:r>
              <a:rPr lang="en-IN" b="0" dirty="0">
                <a:solidFill>
                  <a:srgbClr val="B5CEA8"/>
                </a:solidFill>
                <a:effectLst/>
                <a:highlight>
                  <a:srgbClr val="1E1E1E"/>
                </a:highlight>
                <a:latin typeface="Courier New" panose="02070309020205020404" pitchFamily="49" charset="0"/>
              </a:rPr>
              <a:t>255</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zca_whitening</a:t>
            </a:r>
            <a:r>
              <a:rPr lang="en-IN" b="0" dirty="0">
                <a:solidFill>
                  <a:srgbClr val="D4D4D4"/>
                </a:solidFill>
                <a:effectLst/>
                <a:highlight>
                  <a:srgbClr val="1E1E1E"/>
                </a:highlight>
                <a:latin typeface="Courier New" panose="02070309020205020404" pitchFamily="49" charset="0"/>
              </a:rPr>
              <a:t>=</a:t>
            </a:r>
            <a:r>
              <a:rPr lang="en-IN" b="0" dirty="0">
                <a:solidFill>
                  <a:srgbClr val="569CD6"/>
                </a:solidFill>
                <a:effectLst/>
                <a:highlight>
                  <a:srgbClr val="1E1E1E"/>
                </a:highlight>
                <a:latin typeface="Courier New" panose="02070309020205020404" pitchFamily="49" charset="0"/>
              </a:rPr>
              <a:t>False</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rotation_range</a:t>
            </a:r>
            <a:r>
              <a:rPr lang="en-IN" b="0" dirty="0">
                <a:solidFill>
                  <a:srgbClr val="D4D4D4"/>
                </a:solidFill>
                <a:effectLst/>
                <a:highlight>
                  <a:srgbClr val="1E1E1E"/>
                </a:highlight>
                <a:latin typeface="Courier New" panose="02070309020205020404" pitchFamily="49" charset="0"/>
              </a:rPr>
              <a:t>=</a:t>
            </a:r>
            <a:r>
              <a:rPr lang="en-IN" b="0" dirty="0">
                <a:solidFill>
                  <a:srgbClr val="B5CEA8"/>
                </a:solidFill>
                <a:effectLst/>
                <a:highlight>
                  <a:srgbClr val="1E1E1E"/>
                </a:highlight>
                <a:latin typeface="Courier New" panose="02070309020205020404" pitchFamily="49" charset="0"/>
              </a:rPr>
              <a:t>180</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zoom_range</a:t>
            </a:r>
            <a:r>
              <a:rPr lang="en-IN" b="0" dirty="0">
                <a:solidFill>
                  <a:srgbClr val="D4D4D4"/>
                </a:solidFill>
                <a:effectLst/>
                <a:highlight>
                  <a:srgbClr val="1E1E1E"/>
                </a:highlight>
                <a:latin typeface="Courier New" panose="02070309020205020404" pitchFamily="49" charset="0"/>
              </a:rPr>
              <a:t> = </a:t>
            </a:r>
            <a:r>
              <a:rPr lang="en-IN" b="0" dirty="0">
                <a:solidFill>
                  <a:srgbClr val="B5CEA8"/>
                </a:solidFill>
                <a:effectLst/>
                <a:highlight>
                  <a:srgbClr val="1E1E1E"/>
                </a:highlight>
                <a:latin typeface="Courier New" panose="02070309020205020404" pitchFamily="49" charset="0"/>
              </a:rPr>
              <a:t>0.15</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width_shift_range</a:t>
            </a:r>
            <a:r>
              <a:rPr lang="en-IN" b="0" dirty="0">
                <a:solidFill>
                  <a:srgbClr val="D4D4D4"/>
                </a:solidFill>
                <a:effectLst/>
                <a:highlight>
                  <a:srgbClr val="1E1E1E"/>
                </a:highlight>
                <a:latin typeface="Courier New" panose="02070309020205020404" pitchFamily="49" charset="0"/>
              </a:rPr>
              <a:t>=</a:t>
            </a:r>
            <a:r>
              <a:rPr lang="en-IN" b="0" dirty="0">
                <a:solidFill>
                  <a:srgbClr val="B5CEA8"/>
                </a:solidFill>
                <a:effectLst/>
                <a:highlight>
                  <a:srgbClr val="1E1E1E"/>
                </a:highlight>
                <a:latin typeface="Courier New" panose="02070309020205020404" pitchFamily="49" charset="0"/>
              </a:rPr>
              <a:t>0.15</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height_shift_range</a:t>
            </a:r>
            <a:r>
              <a:rPr lang="en-IN" b="0" dirty="0">
                <a:solidFill>
                  <a:srgbClr val="D4D4D4"/>
                </a:solidFill>
                <a:effectLst/>
                <a:highlight>
                  <a:srgbClr val="1E1E1E"/>
                </a:highlight>
                <a:latin typeface="Courier New" panose="02070309020205020404" pitchFamily="49" charset="0"/>
              </a:rPr>
              <a:t>=</a:t>
            </a:r>
            <a:r>
              <a:rPr lang="en-IN" b="0" dirty="0">
                <a:solidFill>
                  <a:srgbClr val="B5CEA8"/>
                </a:solidFill>
                <a:effectLst/>
                <a:highlight>
                  <a:srgbClr val="1E1E1E"/>
                </a:highlight>
                <a:latin typeface="Courier New" panose="02070309020205020404" pitchFamily="49" charset="0"/>
              </a:rPr>
              <a:t>0.15</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horizontal_flip</a:t>
            </a:r>
            <a:r>
              <a:rPr lang="en-IN" b="0" dirty="0">
                <a:solidFill>
                  <a:srgbClr val="D4D4D4"/>
                </a:solidFill>
                <a:effectLst/>
                <a:highlight>
                  <a:srgbClr val="1E1E1E"/>
                </a:highlight>
                <a:latin typeface="Courier New" panose="02070309020205020404" pitchFamily="49" charset="0"/>
              </a:rPr>
              <a:t>=</a:t>
            </a:r>
            <a:r>
              <a:rPr lang="en-IN" b="0" dirty="0">
                <a:solidFill>
                  <a:srgbClr val="569CD6"/>
                </a:solidFill>
                <a:effectLst/>
                <a:highlight>
                  <a:srgbClr val="1E1E1E"/>
                </a:highlight>
                <a:latin typeface="Courier New" panose="02070309020205020404" pitchFamily="49" charset="0"/>
              </a:rPr>
              <a:t>True</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vertical_flip</a:t>
            </a:r>
            <a:r>
              <a:rPr lang="en-IN" b="0" dirty="0">
                <a:solidFill>
                  <a:srgbClr val="D4D4D4"/>
                </a:solidFill>
                <a:effectLst/>
                <a:highlight>
                  <a:srgbClr val="1E1E1E"/>
                </a:highlight>
                <a:latin typeface="Courier New" panose="02070309020205020404" pitchFamily="49" charset="0"/>
              </a:rPr>
              <a:t>=</a:t>
            </a:r>
            <a:r>
              <a:rPr lang="en-IN" b="0" dirty="0">
                <a:solidFill>
                  <a:srgbClr val="569CD6"/>
                </a:solidFill>
                <a:effectLst/>
                <a:highlight>
                  <a:srgbClr val="1E1E1E"/>
                </a:highlight>
                <a:latin typeface="Courier New" panose="02070309020205020404" pitchFamily="49" charset="0"/>
              </a:rPr>
              <a:t>True</a:t>
            </a:r>
            <a:r>
              <a:rPr lang="en-IN" b="0" dirty="0">
                <a:solidFill>
                  <a:srgbClr val="DCDCDC"/>
                </a:solidFill>
                <a:effectLst/>
                <a:highlight>
                  <a:srgbClr val="1E1E1E"/>
                </a:highlight>
                <a:latin typeface="Courier New" panose="02070309020205020404" pitchFamily="49" charset="0"/>
              </a:rPr>
              <a:t>)</a:t>
            </a:r>
          </a:p>
          <a:p>
            <a:r>
              <a:rPr lang="en-IN" b="0" dirty="0" err="1">
                <a:solidFill>
                  <a:srgbClr val="D4D4D4"/>
                </a:solidFill>
                <a:effectLst/>
                <a:highlight>
                  <a:srgbClr val="1E1E1E"/>
                </a:highlight>
                <a:latin typeface="Courier New" panose="02070309020205020404" pitchFamily="49" charset="0"/>
              </a:rPr>
              <a:t>X_train</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X_valid</a:t>
            </a:r>
            <a:r>
              <a:rPr lang="en-IN" b="0" dirty="0">
                <a:solidFill>
                  <a:srgbClr val="D4D4D4"/>
                </a:solidFill>
                <a:effectLst/>
                <a:highlight>
                  <a:srgbClr val="1E1E1E"/>
                </a:highlight>
                <a:latin typeface="Courier New" panose="02070309020205020404" pitchFamily="49" charset="0"/>
              </a:rPr>
              <a:t> = </a:t>
            </a:r>
            <a:r>
              <a:rPr lang="en-IN" b="0" dirty="0" err="1">
                <a:solidFill>
                  <a:srgbClr val="D4D4D4"/>
                </a:solidFill>
                <a:effectLst/>
                <a:highlight>
                  <a:srgbClr val="1E1E1E"/>
                </a:highlight>
                <a:latin typeface="Courier New" panose="02070309020205020404" pitchFamily="49" charset="0"/>
              </a:rPr>
              <a:t>train_test_split</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dataset</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test_size</a:t>
            </a:r>
            <a:r>
              <a:rPr lang="en-IN" b="0" dirty="0">
                <a:solidFill>
                  <a:srgbClr val="D4D4D4"/>
                </a:solidFill>
                <a:effectLst/>
                <a:highlight>
                  <a:srgbClr val="1E1E1E"/>
                </a:highlight>
                <a:latin typeface="Courier New" panose="02070309020205020404" pitchFamily="49" charset="0"/>
              </a:rPr>
              <a:t>=</a:t>
            </a:r>
            <a:r>
              <a:rPr lang="en-IN" b="0" dirty="0">
                <a:solidFill>
                  <a:srgbClr val="B5CEA8"/>
                </a:solidFill>
                <a:effectLst/>
                <a:highlight>
                  <a:srgbClr val="1E1E1E"/>
                </a:highlight>
                <a:latin typeface="Courier New" panose="02070309020205020404" pitchFamily="49" charset="0"/>
              </a:rPr>
              <a:t>0.05</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 shuffle=</a:t>
            </a:r>
            <a:r>
              <a:rPr lang="en-IN" b="0" dirty="0">
                <a:solidFill>
                  <a:srgbClr val="569CD6"/>
                </a:solidFill>
                <a:effectLst/>
                <a:highlight>
                  <a:srgbClr val="1E1E1E"/>
                </a:highlight>
                <a:latin typeface="Courier New" panose="02070309020205020404" pitchFamily="49" charset="0"/>
              </a:rPr>
              <a:t>False</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a:solidFill>
                  <a:srgbClr val="6AA94F"/>
                </a:solidFill>
                <a:effectLst/>
                <a:highlight>
                  <a:srgbClr val="1E1E1E"/>
                </a:highlight>
                <a:latin typeface="Courier New" panose="02070309020205020404" pitchFamily="49" charset="0"/>
              </a:rPr>
              <a:t>#making </a:t>
            </a:r>
            <a:r>
              <a:rPr lang="en-IN" b="0" dirty="0" err="1">
                <a:solidFill>
                  <a:srgbClr val="6AA94F"/>
                </a:solidFill>
                <a:effectLst/>
                <a:highlight>
                  <a:srgbClr val="1E1E1E"/>
                </a:highlight>
                <a:latin typeface="Courier New" panose="02070309020205020404" pitchFamily="49" charset="0"/>
              </a:rPr>
              <a:t>tensorflow</a:t>
            </a:r>
            <a:r>
              <a:rPr lang="en-IN" b="0" dirty="0">
                <a:solidFill>
                  <a:srgbClr val="6AA94F"/>
                </a:solidFill>
                <a:effectLst/>
                <a:highlight>
                  <a:srgbClr val="1E1E1E"/>
                </a:highlight>
                <a:latin typeface="Courier New" panose="02070309020205020404" pitchFamily="49" charset="0"/>
              </a:rPr>
              <a:t> datasets</a:t>
            </a:r>
            <a:endParaRPr lang="en-IN"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BATCH_SIZE = </a:t>
            </a:r>
            <a:r>
              <a:rPr lang="en-IN" b="0" dirty="0">
                <a:solidFill>
                  <a:srgbClr val="B5CEA8"/>
                </a:solidFill>
                <a:effectLst/>
                <a:highlight>
                  <a:srgbClr val="1E1E1E"/>
                </a:highlight>
                <a:latin typeface="Courier New" panose="02070309020205020404" pitchFamily="49" charset="0"/>
              </a:rPr>
              <a:t>8</a:t>
            </a:r>
            <a:endParaRPr lang="en-IN" b="0" dirty="0">
              <a:solidFill>
                <a:srgbClr val="D4D4D4"/>
              </a:solidFill>
              <a:effectLst/>
              <a:highlight>
                <a:srgbClr val="1E1E1E"/>
              </a:highlight>
              <a:latin typeface="Courier New" panose="02070309020205020404" pitchFamily="49" charset="0"/>
            </a:endParaRPr>
          </a:p>
          <a:p>
            <a:r>
              <a:rPr lang="en-IN" b="0" dirty="0" err="1">
                <a:solidFill>
                  <a:srgbClr val="D4D4D4"/>
                </a:solidFill>
                <a:effectLst/>
                <a:highlight>
                  <a:srgbClr val="1E1E1E"/>
                </a:highlight>
                <a:latin typeface="Courier New" panose="02070309020205020404" pitchFamily="49" charset="0"/>
              </a:rPr>
              <a:t>train_generator</a:t>
            </a:r>
            <a:r>
              <a:rPr lang="en-IN" b="0" dirty="0">
                <a:solidFill>
                  <a:srgbClr val="D4D4D4"/>
                </a:solidFill>
                <a:effectLst/>
                <a:highlight>
                  <a:srgbClr val="1E1E1E"/>
                </a:highlight>
                <a:latin typeface="Courier New" panose="02070309020205020404" pitchFamily="49" charset="0"/>
              </a:rPr>
              <a:t> = </a:t>
            </a:r>
            <a:r>
              <a:rPr lang="en-IN" b="0" dirty="0" err="1">
                <a:solidFill>
                  <a:srgbClr val="D4D4D4"/>
                </a:solidFill>
                <a:effectLst/>
                <a:highlight>
                  <a:srgbClr val="1E1E1E"/>
                </a:highlight>
                <a:latin typeface="Courier New" panose="02070309020205020404" pitchFamily="49" charset="0"/>
              </a:rPr>
              <a:t>datagen.flow_from_dataframe</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dataset</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                                              directory=</a:t>
            </a:r>
            <a:r>
              <a:rPr lang="en-IN" b="0" dirty="0">
                <a:solidFill>
                  <a:srgbClr val="CE9178"/>
                </a:solidFill>
                <a:effectLst/>
                <a:highlight>
                  <a:srgbClr val="1E1E1E"/>
                </a:highlight>
                <a:latin typeface="Courier New" panose="02070309020205020404" pitchFamily="49" charset="0"/>
              </a:rPr>
              <a:t>'/content/drive/</a:t>
            </a:r>
            <a:r>
              <a:rPr lang="en-IN" b="0" dirty="0" err="1">
                <a:solidFill>
                  <a:srgbClr val="CE9178"/>
                </a:solidFill>
                <a:effectLst/>
                <a:highlight>
                  <a:srgbClr val="1E1E1E"/>
                </a:highlight>
                <a:latin typeface="Courier New" panose="02070309020205020404" pitchFamily="49" charset="0"/>
              </a:rPr>
              <a:t>MyDrive</a:t>
            </a:r>
            <a:r>
              <a:rPr lang="en-IN" b="0" dirty="0">
                <a:solidFill>
                  <a:srgbClr val="CE9178"/>
                </a:solidFill>
                <a:effectLst/>
                <a:highlight>
                  <a:srgbClr val="1E1E1E"/>
                </a:highlight>
                <a:latin typeface="Courier New" panose="02070309020205020404" pitchFamily="49" charset="0"/>
              </a:rPr>
              <a:t>/Plant 									disease detection/images/'</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x_col</a:t>
            </a:r>
            <a:r>
              <a:rPr lang="en-IN" b="0" dirty="0">
                <a:solidFill>
                  <a:srgbClr val="D4D4D4"/>
                </a:solidFill>
                <a:effectLst/>
                <a:highlight>
                  <a:srgbClr val="1E1E1E"/>
                </a:highlight>
                <a:latin typeface="Courier New" panose="02070309020205020404" pitchFamily="49" charset="0"/>
              </a:rPr>
              <a:t>=</a:t>
            </a:r>
            <a:r>
              <a:rPr lang="en-IN" b="0" dirty="0">
                <a:solidFill>
                  <a:srgbClr val="CE9178"/>
                </a:solidFill>
                <a:effectLst/>
                <a:highlight>
                  <a:srgbClr val="1E1E1E"/>
                </a:highlight>
                <a:latin typeface="Courier New" panose="02070309020205020404" pitchFamily="49" charset="0"/>
              </a:rPr>
              <a:t>'</a:t>
            </a:r>
            <a:r>
              <a:rPr lang="en-IN" b="0" dirty="0" err="1">
                <a:solidFill>
                  <a:srgbClr val="CE9178"/>
                </a:solidFill>
                <a:effectLst/>
                <a:highlight>
                  <a:srgbClr val="1E1E1E"/>
                </a:highlight>
                <a:latin typeface="Courier New" panose="02070309020205020404" pitchFamily="49" charset="0"/>
              </a:rPr>
              <a:t>image_id</a:t>
            </a:r>
            <a:r>
              <a:rPr lang="en-IN" b="0" dirty="0">
                <a:solidFill>
                  <a:srgbClr val="CE9178"/>
                </a:solidFill>
                <a:effectLst/>
                <a:highlight>
                  <a:srgbClr val="1E1E1E"/>
                </a:highlight>
                <a:latin typeface="Courier New" panose="02070309020205020404" pitchFamily="49" charset="0"/>
              </a:rPr>
              <a:t>'</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y_col</a:t>
            </a:r>
            <a:r>
              <a:rPr lang="en-IN" b="0" dirty="0">
                <a:solidFill>
                  <a:srgbClr val="D4D4D4"/>
                </a:solidFill>
                <a:effectLst/>
                <a:highlight>
                  <a:srgbClr val="1E1E1E"/>
                </a:highlight>
                <a:latin typeface="Courier New" panose="02070309020205020404" pitchFamily="49" charset="0"/>
              </a:rPr>
              <a:t>=</a:t>
            </a:r>
            <a:r>
              <a:rPr lang="en-IN" b="0" dirty="0">
                <a:solidFill>
                  <a:srgbClr val="DCDCDC"/>
                </a:solidFill>
                <a:effectLst/>
                <a:highlight>
                  <a:srgbClr val="1E1E1E"/>
                </a:highlight>
                <a:latin typeface="Courier New" panose="02070309020205020404" pitchFamily="49" charset="0"/>
              </a:rPr>
              <a:t>[</a:t>
            </a:r>
            <a:r>
              <a:rPr lang="en-IN" b="0" dirty="0">
                <a:solidFill>
                  <a:srgbClr val="CE9178"/>
                </a:solidFill>
                <a:effectLst/>
                <a:highlight>
                  <a:srgbClr val="1E1E1E"/>
                </a:highlight>
                <a:latin typeface="Courier New" panose="02070309020205020404" pitchFamily="49" charset="0"/>
              </a:rPr>
              <a:t>'</a:t>
            </a:r>
            <a:r>
              <a:rPr lang="en-IN" b="0" dirty="0" err="1">
                <a:solidFill>
                  <a:srgbClr val="CE9178"/>
                </a:solidFill>
                <a:effectLst/>
                <a:highlight>
                  <a:srgbClr val="1E1E1E"/>
                </a:highlight>
                <a:latin typeface="Courier New" panose="02070309020205020404" pitchFamily="49" charset="0"/>
              </a:rPr>
              <a:t>healthy'</a:t>
            </a:r>
            <a:r>
              <a:rPr lang="en-IN" b="0" dirty="0" err="1">
                <a:solidFill>
                  <a:srgbClr val="DCDCDC"/>
                </a:solidFill>
                <a:effectLst/>
                <a:highlight>
                  <a:srgbClr val="1E1E1E"/>
                </a:highlight>
                <a:latin typeface="Courier New" panose="02070309020205020404" pitchFamily="49" charset="0"/>
              </a:rPr>
              <a:t>,</a:t>
            </a:r>
            <a:r>
              <a:rPr lang="en-IN" b="0" dirty="0" err="1">
                <a:solidFill>
                  <a:srgbClr val="CE9178"/>
                </a:solidFill>
                <a:effectLst/>
                <a:highlight>
                  <a:srgbClr val="1E1E1E"/>
                </a:highlight>
                <a:latin typeface="Courier New" panose="02070309020205020404" pitchFamily="49" charset="0"/>
              </a:rPr>
              <a:t>'multiple_diseases'</a:t>
            </a:r>
            <a:r>
              <a:rPr lang="en-IN" b="0" dirty="0" err="1">
                <a:solidFill>
                  <a:srgbClr val="DCDCDC"/>
                </a:solidFill>
                <a:effectLst/>
                <a:highlight>
                  <a:srgbClr val="1E1E1E"/>
                </a:highlight>
                <a:latin typeface="Courier New" panose="02070309020205020404" pitchFamily="49" charset="0"/>
              </a:rPr>
              <a:t>,</a:t>
            </a:r>
            <a:r>
              <a:rPr lang="en-IN" b="0" dirty="0" err="1">
                <a:solidFill>
                  <a:srgbClr val="CE9178"/>
                </a:solidFill>
                <a:effectLst/>
                <a:highlight>
                  <a:srgbClr val="1E1E1E"/>
                </a:highlight>
                <a:latin typeface="Courier New" panose="02070309020205020404" pitchFamily="49" charset="0"/>
              </a:rPr>
              <a:t>'rust</a:t>
            </a:r>
            <a:r>
              <a:rPr lang="en-IN" b="0" dirty="0">
                <a:solidFill>
                  <a:srgbClr val="CE9178"/>
                </a:solidFill>
                <a:effectLst/>
                <a:highlight>
                  <a:srgbClr val="1E1E1E"/>
                </a:highlight>
                <a:latin typeface="Courier New" panose="02070309020205020404" pitchFamily="49" charset="0"/>
              </a:rPr>
              <a:t>’</a:t>
            </a:r>
            <a:r>
              <a:rPr lang="en-IN" b="0" dirty="0">
                <a:solidFill>
                  <a:srgbClr val="DCDCDC"/>
                </a:solidFill>
                <a:effectLst/>
                <a:highlight>
                  <a:srgbClr val="1E1E1E"/>
                </a:highlight>
                <a:latin typeface="Courier New" panose="02070309020205020404" pitchFamily="49" charset="0"/>
              </a:rPr>
              <a:t>,</a:t>
            </a:r>
          </a:p>
          <a:p>
            <a:r>
              <a:rPr lang="en-IN" b="0" dirty="0">
                <a:solidFill>
                  <a:srgbClr val="CE9178"/>
                </a:solidFill>
                <a:effectLst/>
                <a:highlight>
                  <a:srgbClr val="1E1E1E"/>
                </a:highlight>
                <a:latin typeface="Courier New" panose="02070309020205020404" pitchFamily="49" charset="0"/>
              </a:rPr>
              <a:t>								'scab'</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target_size</a:t>
            </a:r>
            <a:r>
              <a:rPr lang="en-IN" b="0" dirty="0">
                <a:solidFill>
                  <a:srgbClr val="D4D4D4"/>
                </a:solidFill>
                <a:effectLst/>
                <a:highlight>
                  <a:srgbClr val="1E1E1E"/>
                </a:highlight>
                <a:latin typeface="Courier New" panose="02070309020205020404" pitchFamily="49" charset="0"/>
              </a:rPr>
              <a:t>=</a:t>
            </a:r>
            <a:r>
              <a:rPr lang="en-IN" b="0" dirty="0">
                <a:solidFill>
                  <a:srgbClr val="DCDCDC"/>
                </a:solidFill>
                <a:effectLst/>
                <a:highlight>
                  <a:srgbClr val="1E1E1E"/>
                </a:highlight>
                <a:latin typeface="Courier New" panose="02070309020205020404" pitchFamily="49" charset="0"/>
              </a:rPr>
              <a:t>(</a:t>
            </a:r>
            <a:r>
              <a:rPr lang="en-IN" b="0" dirty="0">
                <a:solidFill>
                  <a:srgbClr val="B5CEA8"/>
                </a:solidFill>
                <a:effectLst/>
                <a:highlight>
                  <a:srgbClr val="1E1E1E"/>
                </a:highlight>
                <a:latin typeface="Courier New" panose="02070309020205020404" pitchFamily="49" charset="0"/>
              </a:rPr>
              <a:t>512</a:t>
            </a:r>
            <a:r>
              <a:rPr lang="en-IN" b="0" dirty="0">
                <a:solidFill>
                  <a:srgbClr val="DCDCDC"/>
                </a:solidFill>
                <a:effectLst/>
                <a:highlight>
                  <a:srgbClr val="1E1E1E"/>
                </a:highlight>
                <a:latin typeface="Courier New" panose="02070309020205020404" pitchFamily="49" charset="0"/>
              </a:rPr>
              <a:t>,</a:t>
            </a:r>
            <a:r>
              <a:rPr lang="en-IN" b="0" dirty="0">
                <a:solidFill>
                  <a:srgbClr val="B5CEA8"/>
                </a:solidFill>
                <a:effectLst/>
                <a:highlight>
                  <a:srgbClr val="1E1E1E"/>
                </a:highlight>
                <a:latin typeface="Courier New" panose="02070309020205020404" pitchFamily="49" charset="0"/>
              </a:rPr>
              <a:t>512</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class_mode</a:t>
            </a:r>
            <a:r>
              <a:rPr lang="en-IN" b="0" dirty="0">
                <a:solidFill>
                  <a:srgbClr val="D4D4D4"/>
                </a:solidFill>
                <a:effectLst/>
                <a:highlight>
                  <a:srgbClr val="1E1E1E"/>
                </a:highlight>
                <a:latin typeface="Courier New" panose="02070309020205020404" pitchFamily="49" charset="0"/>
              </a:rPr>
              <a:t>=</a:t>
            </a:r>
            <a:r>
              <a:rPr lang="en-IN" b="0" dirty="0">
                <a:solidFill>
                  <a:srgbClr val="CE9178"/>
                </a:solidFill>
                <a:effectLst/>
                <a:highlight>
                  <a:srgbClr val="1E1E1E"/>
                </a:highlight>
                <a:latin typeface="Courier New" panose="02070309020205020404" pitchFamily="49" charset="0"/>
              </a:rPr>
              <a:t>'raw'</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batch_size</a:t>
            </a:r>
            <a:r>
              <a:rPr lang="en-IN" b="0" dirty="0">
                <a:solidFill>
                  <a:srgbClr val="D4D4D4"/>
                </a:solidFill>
                <a:effectLst/>
                <a:highlight>
                  <a:srgbClr val="1E1E1E"/>
                </a:highlight>
                <a:latin typeface="Courier New" panose="02070309020205020404" pitchFamily="49" charset="0"/>
              </a:rPr>
              <a:t>=BATCH_SIZE</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 shuffle=</a:t>
            </a:r>
            <a:r>
              <a:rPr lang="en-IN" b="0" dirty="0">
                <a:solidFill>
                  <a:srgbClr val="569CD6"/>
                </a:solidFill>
                <a:effectLst/>
                <a:highlight>
                  <a:srgbClr val="1E1E1E"/>
                </a:highlight>
                <a:latin typeface="Courier New" panose="02070309020205020404" pitchFamily="49" charset="0"/>
              </a:rPr>
              <a:t>False</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err="1">
                <a:solidFill>
                  <a:srgbClr val="D4D4D4"/>
                </a:solidFill>
                <a:effectLst/>
                <a:highlight>
                  <a:srgbClr val="1E1E1E"/>
                </a:highlight>
                <a:latin typeface="Courier New" panose="02070309020205020404" pitchFamily="49" charset="0"/>
              </a:rPr>
              <a:t>valid_generator</a:t>
            </a:r>
            <a:r>
              <a:rPr lang="en-IN" b="0" dirty="0">
                <a:solidFill>
                  <a:srgbClr val="D4D4D4"/>
                </a:solidFill>
                <a:effectLst/>
                <a:highlight>
                  <a:srgbClr val="1E1E1E"/>
                </a:highlight>
                <a:latin typeface="Courier New" panose="02070309020205020404" pitchFamily="49" charset="0"/>
              </a:rPr>
              <a:t> = </a:t>
            </a:r>
            <a:r>
              <a:rPr lang="en-IN" b="0" dirty="0" err="1">
                <a:solidFill>
                  <a:srgbClr val="D4D4D4"/>
                </a:solidFill>
                <a:effectLst/>
                <a:highlight>
                  <a:srgbClr val="1E1E1E"/>
                </a:highlight>
                <a:latin typeface="Courier New" panose="02070309020205020404" pitchFamily="49" charset="0"/>
              </a:rPr>
              <a:t>datagen.flow_from_dataframe</a:t>
            </a:r>
            <a:r>
              <a:rPr lang="en-IN" b="0" dirty="0">
                <a:solidFill>
                  <a:srgbClr val="DCDCDC"/>
                </a:solidFill>
                <a:effectLst/>
                <a:highlight>
                  <a:srgbClr val="1E1E1E"/>
                </a:highlight>
                <a:latin typeface="Courier New" panose="02070309020205020404" pitchFamily="49" charset="0"/>
              </a:rPr>
              <a:t>(</a:t>
            </a:r>
            <a:r>
              <a:rPr lang="en-IN" sz="1400" b="0" dirty="0" err="1">
                <a:solidFill>
                  <a:srgbClr val="D4D4D4"/>
                </a:solidFill>
                <a:effectLst/>
                <a:highlight>
                  <a:srgbClr val="1E1E1E"/>
                </a:highlight>
                <a:latin typeface="Courier New" panose="02070309020205020404" pitchFamily="49" charset="0"/>
              </a:rPr>
              <a:t>X_valid</a:t>
            </a:r>
            <a:r>
              <a:rPr lang="en-IN" sz="1400" b="0" dirty="0">
                <a:solidFill>
                  <a:srgbClr val="DCDCDC"/>
                </a:solidFill>
                <a:effectLst/>
                <a:highlight>
                  <a:srgbClr val="1E1E1E"/>
                </a:highlight>
                <a:latin typeface="Courier New" panose="02070309020205020404" pitchFamily="49" charset="0"/>
              </a:rPr>
              <a:t>,</a:t>
            </a:r>
            <a:endParaRPr lang="en-IN" sz="1400" b="0" dirty="0">
              <a:solidFill>
                <a:srgbClr val="D4D4D4"/>
              </a:solidFill>
              <a:effectLst/>
              <a:highlight>
                <a:srgbClr val="1E1E1E"/>
              </a:highlight>
              <a:latin typeface="Courier New" panose="02070309020205020404" pitchFamily="49" charset="0"/>
            </a:endParaRPr>
          </a:p>
          <a:p>
            <a:r>
              <a:rPr lang="en-IN" sz="1400" b="0" dirty="0">
                <a:solidFill>
                  <a:srgbClr val="D4D4D4"/>
                </a:solidFill>
                <a:effectLst/>
                <a:highlight>
                  <a:srgbClr val="1E1E1E"/>
                </a:highlight>
                <a:latin typeface="Courier New" panose="02070309020205020404" pitchFamily="49" charset="0"/>
              </a:rPr>
              <a:t>                                              directory=</a:t>
            </a:r>
            <a:r>
              <a:rPr lang="en-IN" sz="1400" b="0" dirty="0">
                <a:solidFill>
                  <a:srgbClr val="CE9178"/>
                </a:solidFill>
                <a:effectLst/>
                <a:highlight>
                  <a:srgbClr val="1E1E1E"/>
                </a:highlight>
                <a:latin typeface="Courier New" panose="02070309020205020404" pitchFamily="49" charset="0"/>
              </a:rPr>
              <a:t>'/content/drive/</a:t>
            </a:r>
            <a:r>
              <a:rPr lang="en-IN" sz="1400" b="0" dirty="0" err="1">
                <a:solidFill>
                  <a:srgbClr val="CE9178"/>
                </a:solidFill>
                <a:effectLst/>
                <a:highlight>
                  <a:srgbClr val="1E1E1E"/>
                </a:highlight>
                <a:latin typeface="Courier New" panose="02070309020205020404" pitchFamily="49" charset="0"/>
              </a:rPr>
              <a:t>MyDrive</a:t>
            </a:r>
            <a:r>
              <a:rPr lang="en-IN" sz="1400" b="0" dirty="0">
                <a:solidFill>
                  <a:srgbClr val="CE9178"/>
                </a:solidFill>
                <a:effectLst/>
                <a:highlight>
                  <a:srgbClr val="1E1E1E"/>
                </a:highlight>
                <a:latin typeface="Courier New" panose="02070309020205020404" pitchFamily="49" charset="0"/>
              </a:rPr>
              <a:t>/Plant disease detection/images/'</a:t>
            </a:r>
            <a:r>
              <a:rPr lang="en-IN" sz="1400" b="0" dirty="0">
                <a:solidFill>
                  <a:srgbClr val="DCDCDC"/>
                </a:solidFill>
                <a:effectLst/>
                <a:highlight>
                  <a:srgbClr val="1E1E1E"/>
                </a:highlight>
                <a:latin typeface="Courier New" panose="02070309020205020404" pitchFamily="49" charset="0"/>
              </a:rPr>
              <a:t>,</a:t>
            </a:r>
            <a:endParaRPr lang="en-IN" sz="1400"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                                          </a:t>
            </a:r>
            <a:r>
              <a:rPr lang="en-IN" sz="1600" b="0" dirty="0" err="1">
                <a:solidFill>
                  <a:srgbClr val="D4D4D4"/>
                </a:solidFill>
                <a:effectLst/>
                <a:highlight>
                  <a:srgbClr val="1E1E1E"/>
                </a:highlight>
                <a:latin typeface="Courier New" panose="02070309020205020404" pitchFamily="49" charset="0"/>
              </a:rPr>
              <a:t>x_col</a:t>
            </a:r>
            <a:r>
              <a:rPr lang="en-IN" sz="1600" b="0" dirty="0">
                <a:solidFill>
                  <a:srgbClr val="D4D4D4"/>
                </a:solidFill>
                <a:effectLst/>
                <a:highlight>
                  <a:srgbClr val="1E1E1E"/>
                </a:highlight>
                <a:latin typeface="Courier New" panose="02070309020205020404" pitchFamily="49" charset="0"/>
              </a:rPr>
              <a:t>=</a:t>
            </a:r>
            <a:r>
              <a:rPr lang="en-IN" sz="1600" b="0" dirty="0">
                <a:solidFill>
                  <a:srgbClr val="CE9178"/>
                </a:solidFill>
                <a:effectLst/>
                <a:highlight>
                  <a:srgbClr val="1E1E1E"/>
                </a:highlight>
                <a:latin typeface="Courier New" panose="02070309020205020404" pitchFamily="49" charset="0"/>
              </a:rPr>
              <a:t>'image_id'</a:t>
            </a:r>
            <a:r>
              <a:rPr lang="en-IN" sz="1600" b="0" dirty="0">
                <a:solidFill>
                  <a:srgbClr val="DCDCDC"/>
                </a:solidFill>
                <a:effectLst/>
                <a:highlight>
                  <a:srgbClr val="1E1E1E"/>
                </a:highlight>
                <a:latin typeface="Courier New" panose="02070309020205020404" pitchFamily="49" charset="0"/>
              </a:rPr>
              <a:t>,</a:t>
            </a:r>
            <a:r>
              <a:rPr lang="en-IN" sz="1600" b="0" dirty="0" err="1">
                <a:solidFill>
                  <a:srgbClr val="D4D4D4"/>
                </a:solidFill>
                <a:effectLst/>
                <a:highlight>
                  <a:srgbClr val="1E1E1E"/>
                </a:highlight>
                <a:latin typeface="Courier New" panose="02070309020205020404" pitchFamily="49" charset="0"/>
              </a:rPr>
              <a:t>y_col</a:t>
            </a:r>
            <a:r>
              <a:rPr lang="en-IN" sz="1600" b="0" dirty="0">
                <a:solidFill>
                  <a:srgbClr val="D4D4D4"/>
                </a:solidFill>
                <a:effectLst/>
                <a:highlight>
                  <a:srgbClr val="1E1E1E"/>
                </a:highlight>
                <a:latin typeface="Courier New" panose="02070309020205020404" pitchFamily="49" charset="0"/>
              </a:rPr>
              <a:t>=</a:t>
            </a:r>
            <a:r>
              <a:rPr lang="en-IN" sz="1600" b="0" dirty="0">
                <a:solidFill>
                  <a:srgbClr val="DCDCDC"/>
                </a:solidFill>
                <a:effectLst/>
                <a:highlight>
                  <a:srgbClr val="1E1E1E"/>
                </a:highlight>
                <a:latin typeface="Courier New" panose="02070309020205020404" pitchFamily="49" charset="0"/>
              </a:rPr>
              <a:t>[</a:t>
            </a:r>
            <a:r>
              <a:rPr lang="en-IN" sz="1600" b="0" dirty="0">
                <a:solidFill>
                  <a:srgbClr val="CE9178"/>
                </a:solidFill>
                <a:effectLst/>
                <a:highlight>
                  <a:srgbClr val="1E1E1E"/>
                </a:highlight>
                <a:latin typeface="Courier New" panose="02070309020205020404" pitchFamily="49" charset="0"/>
              </a:rPr>
              <a:t>'healthy’</a:t>
            </a:r>
            <a:r>
              <a:rPr lang="en-IN" sz="1600" b="0" dirty="0">
                <a:solidFill>
                  <a:srgbClr val="DCDCDC"/>
                </a:solidFill>
                <a:effectLst/>
                <a:highlight>
                  <a:srgbClr val="1E1E1E"/>
                </a:highlight>
                <a:latin typeface="Courier New" panose="02070309020205020404" pitchFamily="49" charset="0"/>
              </a:rPr>
              <a:t>,</a:t>
            </a:r>
          </a:p>
          <a:p>
            <a:r>
              <a:rPr lang="en-IN" sz="1600" b="0" dirty="0">
                <a:solidFill>
                  <a:srgbClr val="CE9178"/>
                </a:solidFill>
                <a:effectLst/>
                <a:highlight>
                  <a:srgbClr val="1E1E1E"/>
                </a:highlight>
                <a:latin typeface="Courier New" panose="02070309020205020404" pitchFamily="49" charset="0"/>
              </a:rPr>
              <a:t>                                              '</a:t>
            </a:r>
            <a:r>
              <a:rPr lang="en-IN" sz="1600" b="0" dirty="0" err="1">
                <a:solidFill>
                  <a:srgbClr val="CE9178"/>
                </a:solidFill>
                <a:effectLst/>
                <a:highlight>
                  <a:srgbClr val="1E1E1E"/>
                </a:highlight>
                <a:latin typeface="Courier New" panose="02070309020205020404" pitchFamily="49" charset="0"/>
              </a:rPr>
              <a:t>multiple_diseases'</a:t>
            </a:r>
            <a:r>
              <a:rPr lang="en-IN" sz="1600" b="0" dirty="0" err="1">
                <a:solidFill>
                  <a:srgbClr val="DCDCDC"/>
                </a:solidFill>
                <a:effectLst/>
                <a:highlight>
                  <a:srgbClr val="1E1E1E"/>
                </a:highlight>
                <a:latin typeface="Courier New" panose="02070309020205020404" pitchFamily="49" charset="0"/>
              </a:rPr>
              <a:t>,</a:t>
            </a:r>
            <a:r>
              <a:rPr lang="en-IN" sz="1600" b="0" dirty="0" err="1">
                <a:solidFill>
                  <a:srgbClr val="CE9178"/>
                </a:solidFill>
                <a:effectLst/>
                <a:highlight>
                  <a:srgbClr val="1E1E1E"/>
                </a:highlight>
                <a:latin typeface="Courier New" panose="02070309020205020404" pitchFamily="49" charset="0"/>
              </a:rPr>
              <a:t>'rust'</a:t>
            </a:r>
            <a:r>
              <a:rPr lang="en-IN" sz="1600" b="0" dirty="0" err="1">
                <a:solidFill>
                  <a:srgbClr val="DCDCDC"/>
                </a:solidFill>
                <a:effectLst/>
                <a:highlight>
                  <a:srgbClr val="1E1E1E"/>
                </a:highlight>
                <a:latin typeface="Courier New" panose="02070309020205020404" pitchFamily="49" charset="0"/>
              </a:rPr>
              <a:t>,</a:t>
            </a:r>
            <a:r>
              <a:rPr lang="en-IN" sz="1600" b="0" dirty="0" err="1">
                <a:solidFill>
                  <a:srgbClr val="CE9178"/>
                </a:solidFill>
                <a:effectLst/>
                <a:highlight>
                  <a:srgbClr val="1E1E1E"/>
                </a:highlight>
                <a:latin typeface="Courier New" panose="02070309020205020404" pitchFamily="49" charset="0"/>
              </a:rPr>
              <a:t>'scab</a:t>
            </a:r>
            <a:r>
              <a:rPr lang="en-IN" sz="1600" b="0" dirty="0">
                <a:solidFill>
                  <a:srgbClr val="CE9178"/>
                </a:solidFill>
                <a:effectLst/>
                <a:highlight>
                  <a:srgbClr val="1E1E1E"/>
                </a:highlight>
                <a:latin typeface="Courier New" panose="02070309020205020404" pitchFamily="49" charset="0"/>
              </a:rPr>
              <a:t>'</a:t>
            </a:r>
            <a:r>
              <a:rPr lang="en-IN" sz="1600" b="0" dirty="0">
                <a:solidFill>
                  <a:srgbClr val="DCDCDC"/>
                </a:solidFill>
                <a:effectLst/>
                <a:highlight>
                  <a:srgbClr val="1E1E1E"/>
                </a:highlight>
                <a:latin typeface="Courier New" panose="02070309020205020404" pitchFamily="49" charset="0"/>
              </a:rPr>
              <a:t>],</a:t>
            </a:r>
            <a:endParaRPr lang="en-IN" sz="1600" b="0" dirty="0">
              <a:solidFill>
                <a:srgbClr val="D4D4D4"/>
              </a:solidFill>
              <a:effectLst/>
              <a:highlight>
                <a:srgbClr val="1E1E1E"/>
              </a:highlight>
              <a:latin typeface="Courier New" panose="02070309020205020404" pitchFamily="49" charset="0"/>
            </a:endParaRPr>
          </a:p>
          <a:p>
            <a:r>
              <a:rPr lang="en-IN" sz="1600" b="0" dirty="0">
                <a:solidFill>
                  <a:srgbClr val="D4D4D4"/>
                </a:solidFill>
                <a:effectLst/>
                <a:highlight>
                  <a:srgbClr val="1E1E1E"/>
                </a:highlight>
                <a:latin typeface="Courier New" panose="02070309020205020404" pitchFamily="49" charset="0"/>
              </a:rPr>
              <a:t>                                              </a:t>
            </a:r>
            <a:r>
              <a:rPr lang="en-IN" sz="1600" b="0" dirty="0" err="1">
                <a:solidFill>
                  <a:srgbClr val="D4D4D4"/>
                </a:solidFill>
                <a:effectLst/>
                <a:highlight>
                  <a:srgbClr val="1E1E1E"/>
                </a:highlight>
                <a:latin typeface="Courier New" panose="02070309020205020404" pitchFamily="49" charset="0"/>
              </a:rPr>
              <a:t>target_size</a:t>
            </a:r>
            <a:r>
              <a:rPr lang="en-IN" sz="1600" b="0" dirty="0">
                <a:solidFill>
                  <a:srgbClr val="D4D4D4"/>
                </a:solidFill>
                <a:effectLst/>
                <a:highlight>
                  <a:srgbClr val="1E1E1E"/>
                </a:highlight>
                <a:latin typeface="Courier New" panose="02070309020205020404" pitchFamily="49" charset="0"/>
              </a:rPr>
              <a:t>=</a:t>
            </a:r>
            <a:r>
              <a:rPr lang="en-IN" sz="1600" b="0" dirty="0">
                <a:solidFill>
                  <a:srgbClr val="DCDCDC"/>
                </a:solidFill>
                <a:effectLst/>
                <a:highlight>
                  <a:srgbClr val="1E1E1E"/>
                </a:highlight>
                <a:latin typeface="Courier New" panose="02070309020205020404" pitchFamily="49" charset="0"/>
              </a:rPr>
              <a:t>(</a:t>
            </a:r>
            <a:r>
              <a:rPr lang="en-IN" sz="1600" b="0" dirty="0">
                <a:solidFill>
                  <a:srgbClr val="B5CEA8"/>
                </a:solidFill>
                <a:effectLst/>
                <a:highlight>
                  <a:srgbClr val="1E1E1E"/>
                </a:highlight>
                <a:latin typeface="Courier New" panose="02070309020205020404" pitchFamily="49" charset="0"/>
              </a:rPr>
              <a:t>512</a:t>
            </a:r>
            <a:r>
              <a:rPr lang="en-IN" sz="1600" b="0" dirty="0">
                <a:solidFill>
                  <a:srgbClr val="DCDCDC"/>
                </a:solidFill>
                <a:effectLst/>
                <a:highlight>
                  <a:srgbClr val="1E1E1E"/>
                </a:highlight>
                <a:latin typeface="Courier New" panose="02070309020205020404" pitchFamily="49" charset="0"/>
              </a:rPr>
              <a:t>,</a:t>
            </a:r>
            <a:r>
              <a:rPr lang="en-IN" sz="1600" b="0" dirty="0">
                <a:solidFill>
                  <a:srgbClr val="B5CEA8"/>
                </a:solidFill>
                <a:effectLst/>
                <a:highlight>
                  <a:srgbClr val="1E1E1E"/>
                </a:highlight>
                <a:latin typeface="Courier New" panose="02070309020205020404" pitchFamily="49" charset="0"/>
              </a:rPr>
              <a:t>512</a:t>
            </a:r>
            <a:r>
              <a:rPr lang="en-IN" sz="1600" b="0" dirty="0">
                <a:solidFill>
                  <a:srgbClr val="DCDCDC"/>
                </a:solidFill>
                <a:effectLst/>
                <a:highlight>
                  <a:srgbClr val="1E1E1E"/>
                </a:highlight>
                <a:latin typeface="Courier New" panose="02070309020205020404" pitchFamily="49" charset="0"/>
              </a:rPr>
              <a:t>),</a:t>
            </a:r>
            <a:endParaRPr lang="en-IN" sz="1600" b="0" dirty="0">
              <a:solidFill>
                <a:srgbClr val="D4D4D4"/>
              </a:solidFill>
              <a:effectLst/>
              <a:highlight>
                <a:srgbClr val="1E1E1E"/>
              </a:highlight>
              <a:latin typeface="Courier New" panose="02070309020205020404" pitchFamily="49" charset="0"/>
            </a:endParaRPr>
          </a:p>
          <a:p>
            <a:r>
              <a:rPr lang="en-IN" sz="1600" b="0" dirty="0">
                <a:solidFill>
                  <a:srgbClr val="D4D4D4"/>
                </a:solidFill>
                <a:effectLst/>
                <a:highlight>
                  <a:srgbClr val="1E1E1E"/>
                </a:highlight>
                <a:latin typeface="Courier New" panose="02070309020205020404" pitchFamily="49" charset="0"/>
              </a:rPr>
              <a:t>                                              </a:t>
            </a:r>
            <a:r>
              <a:rPr lang="en-IN" sz="1600" b="0" dirty="0" err="1">
                <a:solidFill>
                  <a:srgbClr val="D4D4D4"/>
                </a:solidFill>
                <a:effectLst/>
                <a:highlight>
                  <a:srgbClr val="1E1E1E"/>
                </a:highlight>
                <a:latin typeface="Courier New" panose="02070309020205020404" pitchFamily="49" charset="0"/>
              </a:rPr>
              <a:t>class_mode</a:t>
            </a:r>
            <a:r>
              <a:rPr lang="en-IN" sz="1600" b="0" dirty="0">
                <a:solidFill>
                  <a:srgbClr val="D4D4D4"/>
                </a:solidFill>
                <a:effectLst/>
                <a:highlight>
                  <a:srgbClr val="1E1E1E"/>
                </a:highlight>
                <a:latin typeface="Courier New" panose="02070309020205020404" pitchFamily="49" charset="0"/>
              </a:rPr>
              <a:t>=</a:t>
            </a:r>
            <a:r>
              <a:rPr lang="en-IN" sz="1600" b="0" dirty="0">
                <a:solidFill>
                  <a:srgbClr val="CE9178"/>
                </a:solidFill>
                <a:effectLst/>
                <a:highlight>
                  <a:srgbClr val="1E1E1E"/>
                </a:highlight>
                <a:latin typeface="Courier New" panose="02070309020205020404" pitchFamily="49" charset="0"/>
              </a:rPr>
              <a:t>'raw'</a:t>
            </a:r>
            <a:r>
              <a:rPr lang="en-IN" sz="1600" b="0" dirty="0">
                <a:solidFill>
                  <a:srgbClr val="DCDCDC"/>
                </a:solidFill>
                <a:effectLst/>
                <a:highlight>
                  <a:srgbClr val="1E1E1E"/>
                </a:highlight>
                <a:latin typeface="Courier New" panose="02070309020205020404" pitchFamily="49" charset="0"/>
              </a:rPr>
              <a:t>,</a:t>
            </a:r>
            <a:endParaRPr lang="en-IN" sz="1600" b="0" dirty="0">
              <a:solidFill>
                <a:srgbClr val="D4D4D4"/>
              </a:solidFill>
              <a:effectLst/>
              <a:highlight>
                <a:srgbClr val="1E1E1E"/>
              </a:highlight>
              <a:latin typeface="Courier New" panose="02070309020205020404" pitchFamily="49" charset="0"/>
            </a:endParaRPr>
          </a:p>
          <a:p>
            <a:r>
              <a:rPr lang="en-IN" sz="1600" b="0" dirty="0">
                <a:solidFill>
                  <a:srgbClr val="D4D4D4"/>
                </a:solidFill>
                <a:effectLst/>
                <a:highlight>
                  <a:srgbClr val="1E1E1E"/>
                </a:highlight>
                <a:latin typeface="Courier New" panose="02070309020205020404" pitchFamily="49" charset="0"/>
              </a:rPr>
              <a:t>                                              </a:t>
            </a:r>
            <a:r>
              <a:rPr lang="en-IN" sz="1600" b="0" dirty="0" err="1">
                <a:solidFill>
                  <a:srgbClr val="D4D4D4"/>
                </a:solidFill>
                <a:effectLst/>
                <a:highlight>
                  <a:srgbClr val="1E1E1E"/>
                </a:highlight>
                <a:latin typeface="Courier New" panose="02070309020205020404" pitchFamily="49" charset="0"/>
              </a:rPr>
              <a:t>batch_size</a:t>
            </a:r>
            <a:r>
              <a:rPr lang="en-IN" sz="1600" b="0" dirty="0">
                <a:solidFill>
                  <a:srgbClr val="D4D4D4"/>
                </a:solidFill>
                <a:effectLst/>
                <a:highlight>
                  <a:srgbClr val="1E1E1E"/>
                </a:highlight>
                <a:latin typeface="Courier New" panose="02070309020205020404" pitchFamily="49" charset="0"/>
              </a:rPr>
              <a:t>=BATCH_SIZE</a:t>
            </a:r>
            <a:r>
              <a:rPr lang="en-IN" sz="1600" b="0" dirty="0">
                <a:solidFill>
                  <a:srgbClr val="DCDCDC"/>
                </a:solidFill>
                <a:effectLst/>
                <a:highlight>
                  <a:srgbClr val="1E1E1E"/>
                </a:highlight>
                <a:latin typeface="Courier New" panose="02070309020205020404" pitchFamily="49" charset="0"/>
              </a:rPr>
              <a:t>,</a:t>
            </a:r>
            <a:r>
              <a:rPr lang="en-IN" sz="1600" b="0" dirty="0">
                <a:solidFill>
                  <a:srgbClr val="D4D4D4"/>
                </a:solidFill>
                <a:effectLst/>
                <a:highlight>
                  <a:srgbClr val="1E1E1E"/>
                </a:highlight>
                <a:latin typeface="Courier New" panose="02070309020205020404" pitchFamily="49" charset="0"/>
              </a:rPr>
              <a:t> shuffle=</a:t>
            </a:r>
            <a:r>
              <a:rPr lang="en-IN" sz="1600" b="0" dirty="0">
                <a:solidFill>
                  <a:srgbClr val="569CD6"/>
                </a:solidFill>
                <a:effectLst/>
                <a:highlight>
                  <a:srgbClr val="1E1E1E"/>
                </a:highlight>
                <a:latin typeface="Courier New" panose="02070309020205020404" pitchFamily="49" charset="0"/>
              </a:rPr>
              <a:t>False</a:t>
            </a:r>
            <a:r>
              <a:rPr lang="en-IN" sz="1600" b="0" dirty="0">
                <a:solidFill>
                  <a:srgbClr val="DCDCDC"/>
                </a:solidFill>
                <a:effectLst/>
                <a:highlight>
                  <a:srgbClr val="1E1E1E"/>
                </a:highlight>
                <a:latin typeface="Courier New" panose="02070309020205020404" pitchFamily="49" charset="0"/>
              </a:rPr>
              <a:t>)</a:t>
            </a:r>
            <a:endParaRPr lang="en-IN" sz="1600" b="0" dirty="0">
              <a:solidFill>
                <a:srgbClr val="D4D4D4"/>
              </a:solidFill>
              <a:effectLst/>
              <a:highlight>
                <a:srgbClr val="1E1E1E"/>
              </a:highlight>
              <a:latin typeface="Courier New" panose="02070309020205020404" pitchFamily="49" charset="0"/>
            </a:endParaRPr>
          </a:p>
          <a:p>
            <a:endParaRPr lang="en-IN" b="0" dirty="0">
              <a:solidFill>
                <a:srgbClr val="D4D4D4"/>
              </a:solidFill>
              <a:effectLst/>
              <a:highlight>
                <a:srgbClr val="1E1E1E"/>
              </a:highlight>
              <a:latin typeface="Courier New" panose="02070309020205020404" pitchFamily="49" charset="0"/>
            </a:endParaRPr>
          </a:p>
        </p:txBody>
      </p:sp>
      <p:sp>
        <p:nvSpPr>
          <p:cNvPr id="10" name="TextBox 9">
            <a:extLst>
              <a:ext uri="{FF2B5EF4-FFF2-40B4-BE49-F238E27FC236}">
                <a16:creationId xmlns:a16="http://schemas.microsoft.com/office/drawing/2014/main" id="{CBAA3911-54F9-7D28-7907-5E564CAB467F}"/>
              </a:ext>
            </a:extLst>
          </p:cNvPr>
          <p:cNvSpPr txBox="1"/>
          <p:nvPr/>
        </p:nvSpPr>
        <p:spPr>
          <a:xfrm>
            <a:off x="981308" y="343005"/>
            <a:ext cx="7315200" cy="369332"/>
          </a:xfrm>
          <a:prstGeom prst="rect">
            <a:avLst/>
          </a:prstGeom>
          <a:noFill/>
        </p:spPr>
        <p:txBody>
          <a:bodyPr wrap="square">
            <a:spAutoFit/>
          </a:bodyPr>
          <a:lstStyle/>
          <a:p>
            <a:r>
              <a:rPr lang="en-IN" b="0" dirty="0" err="1">
                <a:solidFill>
                  <a:srgbClr val="D4D4D4"/>
                </a:solidFill>
                <a:effectLst/>
                <a:highlight>
                  <a:srgbClr val="1E1E1E"/>
                </a:highlight>
                <a:latin typeface="Courier New" panose="02070309020205020404" pitchFamily="49" charset="0"/>
              </a:rPr>
              <a:t>img.shape</a:t>
            </a:r>
            <a:endParaRPr lang="en-IN" b="0" dirty="0">
              <a:solidFill>
                <a:srgbClr val="D4D4D4"/>
              </a:solidFill>
              <a:effectLst/>
              <a:highlight>
                <a:srgbClr val="1E1E1E"/>
              </a:highlight>
              <a:latin typeface="Courier New" panose="02070309020205020404" pitchFamily="49" charset="0"/>
            </a:endParaRPr>
          </a:p>
        </p:txBody>
      </p:sp>
    </p:spTree>
    <p:extLst>
      <p:ext uri="{BB962C8B-B14F-4D97-AF65-F5344CB8AC3E}">
        <p14:creationId xmlns:p14="http://schemas.microsoft.com/office/powerpoint/2010/main" val="40860268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10">
            <a:extLst>
              <a:ext uri="{FF2B5EF4-FFF2-40B4-BE49-F238E27FC236}">
                <a16:creationId xmlns:a16="http://schemas.microsoft.com/office/drawing/2014/main" id="{812FAC16-7A3A-000D-F17C-9C18DEFBA759}"/>
              </a:ext>
            </a:extLst>
          </p:cNvPr>
          <p:cNvSpPr/>
          <p:nvPr/>
        </p:nvSpPr>
        <p:spPr>
          <a:xfrm>
            <a:off x="903249" y="780585"/>
            <a:ext cx="12868507" cy="6657277"/>
          </a:xfrm>
          <a:prstGeom prst="roundRect">
            <a:avLst>
              <a:gd name="adj" fmla="val 3254"/>
            </a:avLst>
          </a:prstGeom>
          <a:solidFill>
            <a:srgbClr val="E1E1EA"/>
          </a:solidFill>
          <a:ln w="7620">
            <a:solidFill>
              <a:srgbClr val="C7C7D0"/>
            </a:solidFill>
            <a:prstDash val="solid"/>
          </a:ln>
        </p:spPr>
        <p:txBody>
          <a:bodyPr/>
          <a:lstStyle/>
          <a:p>
            <a:endParaRPr lang="en-IN" dirty="0"/>
          </a:p>
        </p:txBody>
      </p:sp>
      <p:sp>
        <p:nvSpPr>
          <p:cNvPr id="4" name="TextBox 3">
            <a:extLst>
              <a:ext uri="{FF2B5EF4-FFF2-40B4-BE49-F238E27FC236}">
                <a16:creationId xmlns:a16="http://schemas.microsoft.com/office/drawing/2014/main" id="{905F021C-DA8D-8FB1-D4AF-40610B3016E6}"/>
              </a:ext>
            </a:extLst>
          </p:cNvPr>
          <p:cNvSpPr txBox="1"/>
          <p:nvPr/>
        </p:nvSpPr>
        <p:spPr>
          <a:xfrm>
            <a:off x="1059366" y="791738"/>
            <a:ext cx="7315200" cy="6740307"/>
          </a:xfrm>
          <a:prstGeom prst="rect">
            <a:avLst/>
          </a:prstGeom>
          <a:noFill/>
        </p:spPr>
        <p:txBody>
          <a:bodyPr wrap="square">
            <a:spAutoFit/>
          </a:bodyPr>
          <a:lstStyle/>
          <a:p>
            <a:r>
              <a:rPr lang="en-IN" b="0" dirty="0">
                <a:solidFill>
                  <a:srgbClr val="6AA94F"/>
                </a:solidFill>
                <a:effectLst/>
                <a:highlight>
                  <a:srgbClr val="1E1E1E"/>
                </a:highlight>
                <a:latin typeface="Courier New" panose="02070309020205020404" pitchFamily="49" charset="0"/>
              </a:rPr>
              <a:t>#Generator Images Visualisations</a:t>
            </a:r>
            <a:endParaRPr lang="en-IN"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w=</a:t>
            </a:r>
            <a:r>
              <a:rPr lang="en-IN" b="0" dirty="0">
                <a:solidFill>
                  <a:srgbClr val="B5CEA8"/>
                </a:solidFill>
                <a:effectLst/>
                <a:highlight>
                  <a:srgbClr val="1E1E1E"/>
                </a:highlight>
                <a:latin typeface="Courier New" panose="02070309020205020404" pitchFamily="49" charset="0"/>
              </a:rPr>
              <a:t>10</a:t>
            </a:r>
            <a:endParaRPr lang="en-IN"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h=</a:t>
            </a:r>
            <a:r>
              <a:rPr lang="en-IN" b="0" dirty="0">
                <a:solidFill>
                  <a:srgbClr val="B5CEA8"/>
                </a:solidFill>
                <a:effectLst/>
                <a:highlight>
                  <a:srgbClr val="1E1E1E"/>
                </a:highlight>
                <a:latin typeface="Courier New" panose="02070309020205020404" pitchFamily="49" charset="0"/>
              </a:rPr>
              <a:t>10</a:t>
            </a:r>
            <a:endParaRPr lang="en-IN"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fig=</a:t>
            </a:r>
            <a:r>
              <a:rPr lang="en-IN" b="0" dirty="0" err="1">
                <a:solidFill>
                  <a:srgbClr val="D4D4D4"/>
                </a:solidFill>
                <a:effectLst/>
                <a:highlight>
                  <a:srgbClr val="1E1E1E"/>
                </a:highlight>
                <a:latin typeface="Courier New" panose="02070309020205020404" pitchFamily="49" charset="0"/>
              </a:rPr>
              <a:t>plt.figure</a:t>
            </a:r>
            <a:r>
              <a:rPr lang="en-IN" b="0" dirty="0">
                <a:solidFill>
                  <a:srgbClr val="DCDCDC"/>
                </a:solidFill>
                <a:effectLst/>
                <a:highlight>
                  <a:srgbClr val="1E1E1E"/>
                </a:highlight>
                <a:latin typeface="Courier New" panose="02070309020205020404" pitchFamily="49" charset="0"/>
              </a:rPr>
              <a:t>(</a:t>
            </a:r>
            <a:r>
              <a:rPr lang="en-IN" b="0" dirty="0" err="1">
                <a:solidFill>
                  <a:srgbClr val="D4D4D4"/>
                </a:solidFill>
                <a:effectLst/>
                <a:highlight>
                  <a:srgbClr val="1E1E1E"/>
                </a:highlight>
                <a:latin typeface="Courier New" panose="02070309020205020404" pitchFamily="49" charset="0"/>
              </a:rPr>
              <a:t>figsize</a:t>
            </a:r>
            <a:r>
              <a:rPr lang="en-IN" b="0" dirty="0">
                <a:solidFill>
                  <a:srgbClr val="D4D4D4"/>
                </a:solidFill>
                <a:effectLst/>
                <a:highlight>
                  <a:srgbClr val="1E1E1E"/>
                </a:highlight>
                <a:latin typeface="Courier New" panose="02070309020205020404" pitchFamily="49" charset="0"/>
              </a:rPr>
              <a:t>=</a:t>
            </a:r>
            <a:r>
              <a:rPr lang="en-IN" b="0" dirty="0">
                <a:solidFill>
                  <a:srgbClr val="DCDCDC"/>
                </a:solidFill>
                <a:effectLst/>
                <a:highlight>
                  <a:srgbClr val="1E1E1E"/>
                </a:highlight>
                <a:latin typeface="Courier New" panose="02070309020205020404" pitchFamily="49" charset="0"/>
              </a:rPr>
              <a:t>(</a:t>
            </a:r>
            <a:r>
              <a:rPr lang="en-IN" b="0" dirty="0">
                <a:solidFill>
                  <a:srgbClr val="B5CEA8"/>
                </a:solidFill>
                <a:effectLst/>
                <a:highlight>
                  <a:srgbClr val="1E1E1E"/>
                </a:highlight>
                <a:latin typeface="Courier New" panose="02070309020205020404" pitchFamily="49" charset="0"/>
              </a:rPr>
              <a:t>20</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 </a:t>
            </a:r>
            <a:r>
              <a:rPr lang="en-IN" b="0" dirty="0">
                <a:solidFill>
                  <a:srgbClr val="B5CEA8"/>
                </a:solidFill>
                <a:effectLst/>
                <a:highlight>
                  <a:srgbClr val="1E1E1E"/>
                </a:highlight>
                <a:latin typeface="Courier New" panose="02070309020205020404" pitchFamily="49" charset="0"/>
              </a:rPr>
              <a:t>14</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columns = </a:t>
            </a:r>
            <a:r>
              <a:rPr lang="en-IN" b="0" dirty="0">
                <a:solidFill>
                  <a:srgbClr val="B5CEA8"/>
                </a:solidFill>
                <a:effectLst/>
                <a:highlight>
                  <a:srgbClr val="1E1E1E"/>
                </a:highlight>
                <a:latin typeface="Courier New" panose="02070309020205020404" pitchFamily="49" charset="0"/>
              </a:rPr>
              <a:t>2</a:t>
            </a:r>
            <a:endParaRPr lang="en-IN"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rows = </a:t>
            </a:r>
            <a:r>
              <a:rPr lang="en-IN" b="0" dirty="0">
                <a:solidFill>
                  <a:srgbClr val="B5CEA8"/>
                </a:solidFill>
                <a:effectLst/>
                <a:highlight>
                  <a:srgbClr val="1E1E1E"/>
                </a:highlight>
                <a:latin typeface="Courier New" panose="02070309020205020404" pitchFamily="49" charset="0"/>
              </a:rPr>
              <a:t>4</a:t>
            </a:r>
            <a:endParaRPr lang="en-IN" b="0" dirty="0">
              <a:solidFill>
                <a:srgbClr val="D4D4D4"/>
              </a:solidFill>
              <a:effectLst/>
              <a:highlight>
                <a:srgbClr val="1E1E1E"/>
              </a:highlight>
              <a:latin typeface="Courier New" panose="02070309020205020404" pitchFamily="49" charset="0"/>
            </a:endParaRPr>
          </a:p>
          <a:p>
            <a:r>
              <a:rPr lang="en-IN" b="0" dirty="0" err="1">
                <a:solidFill>
                  <a:srgbClr val="D4D4D4"/>
                </a:solidFill>
                <a:effectLst/>
                <a:highlight>
                  <a:srgbClr val="1E1E1E"/>
                </a:highlight>
                <a:latin typeface="Courier New" panose="02070309020205020404" pitchFamily="49" charset="0"/>
              </a:rPr>
              <a:t>plt.title</a:t>
            </a:r>
            <a:r>
              <a:rPr lang="en-IN" b="0" dirty="0">
                <a:solidFill>
                  <a:srgbClr val="DCDCDC"/>
                </a:solidFill>
                <a:effectLst/>
                <a:highlight>
                  <a:srgbClr val="1E1E1E"/>
                </a:highlight>
                <a:latin typeface="Courier New" panose="02070309020205020404" pitchFamily="49" charset="0"/>
              </a:rPr>
              <a:t>(</a:t>
            </a:r>
            <a:r>
              <a:rPr lang="en-IN" b="0" dirty="0">
                <a:solidFill>
                  <a:srgbClr val="CE9178"/>
                </a:solidFill>
                <a:effectLst/>
                <a:highlight>
                  <a:srgbClr val="1E1E1E"/>
                </a:highlight>
                <a:latin typeface="Courier New" panose="02070309020205020404" pitchFamily="49" charset="0"/>
              </a:rPr>
              <a:t>'Image </a:t>
            </a:r>
            <a:r>
              <a:rPr lang="en-IN" b="0" dirty="0" err="1">
                <a:solidFill>
                  <a:srgbClr val="CE9178"/>
                </a:solidFill>
                <a:effectLst/>
                <a:highlight>
                  <a:srgbClr val="1E1E1E"/>
                </a:highlight>
                <a:latin typeface="Courier New" panose="02070309020205020404" pitchFamily="49" charset="0"/>
              </a:rPr>
              <a:t>Class'</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err="1">
                <a:solidFill>
                  <a:srgbClr val="D4D4D4"/>
                </a:solidFill>
                <a:effectLst/>
                <a:highlight>
                  <a:srgbClr val="1E1E1E"/>
                </a:highlight>
                <a:latin typeface="Courier New" panose="02070309020205020404" pitchFamily="49" charset="0"/>
              </a:rPr>
              <a:t>plt.axis</a:t>
            </a:r>
            <a:r>
              <a:rPr lang="en-IN" b="0" dirty="0">
                <a:solidFill>
                  <a:srgbClr val="DCDCDC"/>
                </a:solidFill>
                <a:effectLst/>
                <a:highlight>
                  <a:srgbClr val="1E1E1E"/>
                </a:highlight>
                <a:latin typeface="Courier New" panose="02070309020205020404" pitchFamily="49" charset="0"/>
              </a:rPr>
              <a:t>(</a:t>
            </a:r>
            <a:r>
              <a:rPr lang="en-IN" b="0" dirty="0">
                <a:solidFill>
                  <a:srgbClr val="CE9178"/>
                </a:solidFill>
                <a:effectLst/>
                <a:highlight>
                  <a:srgbClr val="1E1E1E"/>
                </a:highlight>
                <a:latin typeface="Courier New" panose="02070309020205020404" pitchFamily="49" charset="0"/>
              </a:rPr>
              <a:t>'off'</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a:solidFill>
                  <a:srgbClr val="C586C0"/>
                </a:solidFill>
                <a:effectLst/>
                <a:highlight>
                  <a:srgbClr val="1E1E1E"/>
                </a:highlight>
                <a:latin typeface="Courier New" panose="02070309020205020404" pitchFamily="49" charset="0"/>
              </a:rPr>
              <a:t>for</a:t>
            </a:r>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i</a:t>
            </a:r>
            <a:r>
              <a:rPr lang="en-IN" b="0" dirty="0">
                <a:solidFill>
                  <a:srgbClr val="D4D4D4"/>
                </a:solidFill>
                <a:effectLst/>
                <a:highlight>
                  <a:srgbClr val="1E1E1E"/>
                </a:highlight>
                <a:latin typeface="Courier New" panose="02070309020205020404" pitchFamily="49" charset="0"/>
              </a:rPr>
              <a:t> </a:t>
            </a:r>
            <a:r>
              <a:rPr lang="en-IN" b="0" dirty="0">
                <a:solidFill>
                  <a:srgbClr val="82C6FF"/>
                </a:solidFill>
                <a:effectLst/>
                <a:highlight>
                  <a:srgbClr val="1E1E1E"/>
                </a:highlight>
                <a:latin typeface="Courier New" panose="02070309020205020404" pitchFamily="49" charset="0"/>
              </a:rPr>
              <a:t>in</a:t>
            </a:r>
            <a:r>
              <a:rPr lang="en-IN" b="0" dirty="0">
                <a:solidFill>
                  <a:srgbClr val="D4D4D4"/>
                </a:solidFill>
                <a:effectLst/>
                <a:highlight>
                  <a:srgbClr val="1E1E1E"/>
                </a:highlight>
                <a:latin typeface="Courier New" panose="02070309020205020404" pitchFamily="49" charset="0"/>
              </a:rPr>
              <a:t> </a:t>
            </a:r>
            <a:r>
              <a:rPr lang="en-IN" b="0" dirty="0">
                <a:solidFill>
                  <a:srgbClr val="DCDCAA"/>
                </a:solidFill>
                <a:effectLst/>
                <a:highlight>
                  <a:srgbClr val="1E1E1E"/>
                </a:highlight>
                <a:latin typeface="Courier New" panose="02070309020205020404" pitchFamily="49" charset="0"/>
              </a:rPr>
              <a:t>range</a:t>
            </a:r>
            <a:r>
              <a:rPr lang="en-IN" b="0" dirty="0">
                <a:solidFill>
                  <a:srgbClr val="DCDCDC"/>
                </a:solidFill>
                <a:effectLst/>
                <a:highlight>
                  <a:srgbClr val="1E1E1E"/>
                </a:highlight>
                <a:latin typeface="Courier New" panose="02070309020205020404" pitchFamily="49" charset="0"/>
              </a:rPr>
              <a:t>(</a:t>
            </a:r>
            <a:r>
              <a:rPr lang="en-IN" b="0" dirty="0">
                <a:solidFill>
                  <a:srgbClr val="B5CEA8"/>
                </a:solidFill>
                <a:effectLst/>
                <a:highlight>
                  <a:srgbClr val="1E1E1E"/>
                </a:highlight>
                <a:latin typeface="Courier New" panose="02070309020205020404" pitchFamily="49" charset="0"/>
              </a:rPr>
              <a:t>1</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 columns*rows</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img_batch</a:t>
            </a:r>
            <a:r>
              <a:rPr lang="en-IN" b="0" dirty="0" err="1">
                <a:solidFill>
                  <a:srgbClr val="DCDCDC"/>
                </a:solidFill>
                <a:effectLst/>
                <a:highlight>
                  <a:srgbClr val="1E1E1E"/>
                </a:highlight>
                <a:latin typeface="Courier New" panose="02070309020205020404" pitchFamily="49" charset="0"/>
              </a:rPr>
              <a:t>,</a:t>
            </a:r>
            <a:r>
              <a:rPr lang="en-IN" b="0" dirty="0" err="1">
                <a:solidFill>
                  <a:srgbClr val="D4D4D4"/>
                </a:solidFill>
                <a:effectLst/>
                <a:highlight>
                  <a:srgbClr val="1E1E1E"/>
                </a:highlight>
                <a:latin typeface="Courier New" panose="02070309020205020404" pitchFamily="49" charset="0"/>
              </a:rPr>
              <a:t>label_batch</a:t>
            </a:r>
            <a:r>
              <a:rPr lang="en-IN" b="0" dirty="0">
                <a:solidFill>
                  <a:srgbClr val="D4D4D4"/>
                </a:solidFill>
                <a:effectLst/>
                <a:highlight>
                  <a:srgbClr val="1E1E1E"/>
                </a:highlight>
                <a:latin typeface="Courier New" panose="02070309020205020404" pitchFamily="49" charset="0"/>
              </a:rPr>
              <a:t> = </a:t>
            </a:r>
            <a:r>
              <a:rPr lang="en-IN" b="0" dirty="0" err="1">
                <a:solidFill>
                  <a:srgbClr val="D4D4D4"/>
                </a:solidFill>
                <a:effectLst/>
                <a:highlight>
                  <a:srgbClr val="1E1E1E"/>
                </a:highlight>
                <a:latin typeface="Courier New" panose="02070309020205020404" pitchFamily="49" charset="0"/>
              </a:rPr>
              <a:t>train_generator.</a:t>
            </a:r>
            <a:r>
              <a:rPr lang="en-IN" b="0" dirty="0" err="1">
                <a:solidFill>
                  <a:srgbClr val="DCDCAA"/>
                </a:solidFill>
                <a:effectLst/>
                <a:highlight>
                  <a:srgbClr val="1E1E1E"/>
                </a:highlight>
                <a:latin typeface="Courier New" panose="02070309020205020404" pitchFamily="49" charset="0"/>
              </a:rPr>
              <a:t>next</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fig.add_subplot</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rows</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 columns</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i</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br>
              <a:rPr lang="en-IN" b="0" dirty="0">
                <a:solidFill>
                  <a:srgbClr val="D4D4D4"/>
                </a:solidFill>
                <a:effectLst/>
                <a:highlight>
                  <a:srgbClr val="1E1E1E"/>
                </a:highlight>
                <a:latin typeface="Courier New" panose="02070309020205020404" pitchFamily="49" charset="0"/>
              </a:rPr>
            </a:br>
            <a:r>
              <a:rPr lang="en-IN" b="0" dirty="0">
                <a:solidFill>
                  <a:srgbClr val="D4D4D4"/>
                </a:solidFill>
                <a:effectLst/>
                <a:highlight>
                  <a:srgbClr val="1E1E1E"/>
                </a:highlight>
                <a:latin typeface="Courier New" panose="02070309020205020404" pitchFamily="49" charset="0"/>
              </a:rPr>
              <a:t>  </a:t>
            </a:r>
            <a:r>
              <a:rPr lang="en-IN" b="0" dirty="0">
                <a:solidFill>
                  <a:srgbClr val="C586C0"/>
                </a:solidFill>
                <a:effectLst/>
                <a:highlight>
                  <a:srgbClr val="1E1E1E"/>
                </a:highlight>
                <a:latin typeface="Courier New" panose="02070309020205020404" pitchFamily="49" charset="0"/>
              </a:rPr>
              <a:t>if</a:t>
            </a:r>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label_batch</a:t>
            </a:r>
            <a:r>
              <a:rPr lang="en-IN" b="0" dirty="0">
                <a:solidFill>
                  <a:srgbClr val="DCDCDC"/>
                </a:solidFill>
                <a:effectLst/>
                <a:highlight>
                  <a:srgbClr val="1E1E1E"/>
                </a:highlight>
                <a:latin typeface="Courier New" panose="02070309020205020404" pitchFamily="49" charset="0"/>
              </a:rPr>
              <a:t>[</a:t>
            </a:r>
            <a:r>
              <a:rPr lang="en-IN" b="0" dirty="0" err="1">
                <a:solidFill>
                  <a:srgbClr val="D4D4D4"/>
                </a:solidFill>
                <a:effectLst/>
                <a:highlight>
                  <a:srgbClr val="1E1E1E"/>
                </a:highlight>
                <a:latin typeface="Courier New" panose="02070309020205020404" pitchFamily="49" charset="0"/>
              </a:rPr>
              <a:t>i</a:t>
            </a:r>
            <a:r>
              <a:rPr lang="en-IN" b="0" dirty="0">
                <a:solidFill>
                  <a:srgbClr val="DCDCDC"/>
                </a:solidFill>
                <a:effectLst/>
                <a:highlight>
                  <a:srgbClr val="1E1E1E"/>
                </a:highlight>
                <a:latin typeface="Courier New" panose="02070309020205020404" pitchFamily="49" charset="0"/>
              </a:rPr>
              <a:t>][</a:t>
            </a:r>
            <a:r>
              <a:rPr lang="en-IN" b="0" dirty="0">
                <a:solidFill>
                  <a:srgbClr val="B5CEA8"/>
                </a:solidFill>
                <a:effectLst/>
                <a:highlight>
                  <a:srgbClr val="1E1E1E"/>
                </a:highlight>
                <a:latin typeface="Courier New" panose="02070309020205020404" pitchFamily="49" charset="0"/>
              </a:rPr>
              <a:t>0</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 == </a:t>
            </a:r>
            <a:r>
              <a:rPr lang="en-IN" b="0" dirty="0">
                <a:solidFill>
                  <a:srgbClr val="B5CEA8"/>
                </a:solidFill>
                <a:effectLst/>
                <a:highlight>
                  <a:srgbClr val="1E1E1E"/>
                </a:highlight>
                <a:latin typeface="Courier New" panose="02070309020205020404" pitchFamily="49" charset="0"/>
              </a:rPr>
              <a:t>1</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plt.title</a:t>
            </a:r>
            <a:r>
              <a:rPr lang="en-IN" b="0" dirty="0">
                <a:solidFill>
                  <a:srgbClr val="DCDCDC"/>
                </a:solidFill>
                <a:effectLst/>
                <a:highlight>
                  <a:srgbClr val="1E1E1E"/>
                </a:highlight>
                <a:latin typeface="Courier New" panose="02070309020205020404" pitchFamily="49" charset="0"/>
              </a:rPr>
              <a:t>(</a:t>
            </a:r>
            <a:r>
              <a:rPr lang="en-IN" b="0" dirty="0">
                <a:solidFill>
                  <a:srgbClr val="CE9178"/>
                </a:solidFill>
                <a:effectLst/>
                <a:highlight>
                  <a:srgbClr val="1E1E1E"/>
                </a:highlight>
                <a:latin typeface="Courier New" panose="02070309020205020404" pitchFamily="49" charset="0"/>
              </a:rPr>
              <a:t>'Healthy'</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  </a:t>
            </a:r>
            <a:r>
              <a:rPr lang="en-IN" b="0" dirty="0" err="1">
                <a:solidFill>
                  <a:srgbClr val="C586C0"/>
                </a:solidFill>
                <a:effectLst/>
                <a:highlight>
                  <a:srgbClr val="1E1E1E"/>
                </a:highlight>
                <a:latin typeface="Courier New" panose="02070309020205020404" pitchFamily="49" charset="0"/>
              </a:rPr>
              <a:t>elif</a:t>
            </a:r>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label_batch</a:t>
            </a:r>
            <a:r>
              <a:rPr lang="en-IN" b="0" dirty="0">
                <a:solidFill>
                  <a:srgbClr val="DCDCDC"/>
                </a:solidFill>
                <a:effectLst/>
                <a:highlight>
                  <a:srgbClr val="1E1E1E"/>
                </a:highlight>
                <a:latin typeface="Courier New" panose="02070309020205020404" pitchFamily="49" charset="0"/>
              </a:rPr>
              <a:t>[</a:t>
            </a:r>
            <a:r>
              <a:rPr lang="en-IN" b="0" dirty="0" err="1">
                <a:solidFill>
                  <a:srgbClr val="D4D4D4"/>
                </a:solidFill>
                <a:effectLst/>
                <a:highlight>
                  <a:srgbClr val="1E1E1E"/>
                </a:highlight>
                <a:latin typeface="Courier New" panose="02070309020205020404" pitchFamily="49" charset="0"/>
              </a:rPr>
              <a:t>i</a:t>
            </a:r>
            <a:r>
              <a:rPr lang="en-IN" b="0" dirty="0">
                <a:solidFill>
                  <a:srgbClr val="DCDCDC"/>
                </a:solidFill>
                <a:effectLst/>
                <a:highlight>
                  <a:srgbClr val="1E1E1E"/>
                </a:highlight>
                <a:latin typeface="Courier New" panose="02070309020205020404" pitchFamily="49" charset="0"/>
              </a:rPr>
              <a:t>][</a:t>
            </a:r>
            <a:r>
              <a:rPr lang="en-IN" b="0" dirty="0">
                <a:solidFill>
                  <a:srgbClr val="B5CEA8"/>
                </a:solidFill>
                <a:effectLst/>
                <a:highlight>
                  <a:srgbClr val="1E1E1E"/>
                </a:highlight>
                <a:latin typeface="Courier New" panose="02070309020205020404" pitchFamily="49" charset="0"/>
              </a:rPr>
              <a:t>1</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 == </a:t>
            </a:r>
            <a:r>
              <a:rPr lang="en-IN" b="0" dirty="0">
                <a:solidFill>
                  <a:srgbClr val="B5CEA8"/>
                </a:solidFill>
                <a:effectLst/>
                <a:highlight>
                  <a:srgbClr val="1E1E1E"/>
                </a:highlight>
                <a:latin typeface="Courier New" panose="02070309020205020404" pitchFamily="49" charset="0"/>
              </a:rPr>
              <a:t>1</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plt.title</a:t>
            </a:r>
            <a:r>
              <a:rPr lang="en-IN" b="0" dirty="0">
                <a:solidFill>
                  <a:srgbClr val="DCDCDC"/>
                </a:solidFill>
                <a:effectLst/>
                <a:highlight>
                  <a:srgbClr val="1E1E1E"/>
                </a:highlight>
                <a:latin typeface="Courier New" panose="02070309020205020404" pitchFamily="49" charset="0"/>
              </a:rPr>
              <a:t>(</a:t>
            </a:r>
            <a:r>
              <a:rPr lang="en-IN" b="0" dirty="0">
                <a:solidFill>
                  <a:srgbClr val="CE9178"/>
                </a:solidFill>
                <a:effectLst/>
                <a:highlight>
                  <a:srgbClr val="1E1E1E"/>
                </a:highlight>
                <a:latin typeface="Courier New" panose="02070309020205020404" pitchFamily="49" charset="0"/>
              </a:rPr>
              <a:t>'Multiple Disease'</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  </a:t>
            </a:r>
            <a:r>
              <a:rPr lang="en-IN" b="0" dirty="0" err="1">
                <a:solidFill>
                  <a:srgbClr val="C586C0"/>
                </a:solidFill>
                <a:effectLst/>
                <a:highlight>
                  <a:srgbClr val="1E1E1E"/>
                </a:highlight>
                <a:latin typeface="Courier New" panose="02070309020205020404" pitchFamily="49" charset="0"/>
              </a:rPr>
              <a:t>elif</a:t>
            </a:r>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label_batch</a:t>
            </a:r>
            <a:r>
              <a:rPr lang="en-IN" b="0" dirty="0">
                <a:solidFill>
                  <a:srgbClr val="DCDCDC"/>
                </a:solidFill>
                <a:effectLst/>
                <a:highlight>
                  <a:srgbClr val="1E1E1E"/>
                </a:highlight>
                <a:latin typeface="Courier New" panose="02070309020205020404" pitchFamily="49" charset="0"/>
              </a:rPr>
              <a:t>[</a:t>
            </a:r>
            <a:r>
              <a:rPr lang="en-IN" b="0" dirty="0" err="1">
                <a:solidFill>
                  <a:srgbClr val="D4D4D4"/>
                </a:solidFill>
                <a:effectLst/>
                <a:highlight>
                  <a:srgbClr val="1E1E1E"/>
                </a:highlight>
                <a:latin typeface="Courier New" panose="02070309020205020404" pitchFamily="49" charset="0"/>
              </a:rPr>
              <a:t>i</a:t>
            </a:r>
            <a:r>
              <a:rPr lang="en-IN" b="0" dirty="0">
                <a:solidFill>
                  <a:srgbClr val="DCDCDC"/>
                </a:solidFill>
                <a:effectLst/>
                <a:highlight>
                  <a:srgbClr val="1E1E1E"/>
                </a:highlight>
                <a:latin typeface="Courier New" panose="02070309020205020404" pitchFamily="49" charset="0"/>
              </a:rPr>
              <a:t>][</a:t>
            </a:r>
            <a:r>
              <a:rPr lang="en-IN" b="0" dirty="0">
                <a:solidFill>
                  <a:srgbClr val="B5CEA8"/>
                </a:solidFill>
                <a:effectLst/>
                <a:highlight>
                  <a:srgbClr val="1E1E1E"/>
                </a:highlight>
                <a:latin typeface="Courier New" panose="02070309020205020404" pitchFamily="49" charset="0"/>
              </a:rPr>
              <a:t>2</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 == </a:t>
            </a:r>
            <a:r>
              <a:rPr lang="en-IN" b="0" dirty="0">
                <a:solidFill>
                  <a:srgbClr val="B5CEA8"/>
                </a:solidFill>
                <a:effectLst/>
                <a:highlight>
                  <a:srgbClr val="1E1E1E"/>
                </a:highlight>
                <a:latin typeface="Courier New" panose="02070309020205020404" pitchFamily="49" charset="0"/>
              </a:rPr>
              <a:t>1</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plt.title</a:t>
            </a:r>
            <a:r>
              <a:rPr lang="en-IN" b="0" dirty="0">
                <a:solidFill>
                  <a:srgbClr val="DCDCDC"/>
                </a:solidFill>
                <a:effectLst/>
                <a:highlight>
                  <a:srgbClr val="1E1E1E"/>
                </a:highlight>
                <a:latin typeface="Courier New" panose="02070309020205020404" pitchFamily="49" charset="0"/>
              </a:rPr>
              <a:t>(</a:t>
            </a:r>
            <a:r>
              <a:rPr lang="en-IN" b="0" dirty="0">
                <a:solidFill>
                  <a:srgbClr val="CE9178"/>
                </a:solidFill>
                <a:effectLst/>
                <a:highlight>
                  <a:srgbClr val="1E1E1E"/>
                </a:highlight>
                <a:latin typeface="Courier New" panose="02070309020205020404" pitchFamily="49" charset="0"/>
              </a:rPr>
              <a:t>'Rust'</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  </a:t>
            </a:r>
            <a:r>
              <a:rPr lang="en-IN" b="0" dirty="0">
                <a:solidFill>
                  <a:srgbClr val="C586C0"/>
                </a:solidFill>
                <a:effectLst/>
                <a:highlight>
                  <a:srgbClr val="1E1E1E"/>
                </a:highlight>
                <a:latin typeface="Courier New" panose="02070309020205020404" pitchFamily="49" charset="0"/>
              </a:rPr>
              <a:t>else</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plt.title</a:t>
            </a:r>
            <a:r>
              <a:rPr lang="en-IN" b="0" dirty="0">
                <a:solidFill>
                  <a:srgbClr val="DCDCDC"/>
                </a:solidFill>
                <a:effectLst/>
                <a:highlight>
                  <a:srgbClr val="1E1E1E"/>
                </a:highlight>
                <a:latin typeface="Courier New" panose="02070309020205020404" pitchFamily="49" charset="0"/>
              </a:rPr>
              <a:t>(</a:t>
            </a:r>
            <a:r>
              <a:rPr lang="en-IN" b="0" dirty="0">
                <a:solidFill>
                  <a:srgbClr val="CE9178"/>
                </a:solidFill>
                <a:effectLst/>
                <a:highlight>
                  <a:srgbClr val="1E1E1E"/>
                </a:highlight>
                <a:latin typeface="Courier New" panose="02070309020205020404" pitchFamily="49" charset="0"/>
              </a:rPr>
              <a:t>'Scab'</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br>
              <a:rPr lang="en-IN" b="0" dirty="0">
                <a:solidFill>
                  <a:srgbClr val="D4D4D4"/>
                </a:solidFill>
                <a:effectLst/>
                <a:highlight>
                  <a:srgbClr val="1E1E1E"/>
                </a:highlight>
                <a:latin typeface="Courier New" panose="02070309020205020404" pitchFamily="49" charset="0"/>
              </a:rPr>
            </a:br>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plt.imshow</a:t>
            </a:r>
            <a:r>
              <a:rPr lang="en-IN" b="0" dirty="0">
                <a:solidFill>
                  <a:srgbClr val="DCDCDC"/>
                </a:solidFill>
                <a:effectLst/>
                <a:highlight>
                  <a:srgbClr val="1E1E1E"/>
                </a:highlight>
                <a:latin typeface="Courier New" panose="02070309020205020404" pitchFamily="49" charset="0"/>
              </a:rPr>
              <a:t>(</a:t>
            </a:r>
            <a:r>
              <a:rPr lang="en-IN" b="0" dirty="0" err="1">
                <a:solidFill>
                  <a:srgbClr val="D4D4D4"/>
                </a:solidFill>
                <a:effectLst/>
                <a:highlight>
                  <a:srgbClr val="1E1E1E"/>
                </a:highlight>
                <a:latin typeface="Courier New" panose="02070309020205020404" pitchFamily="49" charset="0"/>
              </a:rPr>
              <a:t>img_batch</a:t>
            </a:r>
            <a:r>
              <a:rPr lang="en-IN" b="0" dirty="0">
                <a:solidFill>
                  <a:srgbClr val="DCDCDC"/>
                </a:solidFill>
                <a:effectLst/>
                <a:highlight>
                  <a:srgbClr val="1E1E1E"/>
                </a:highlight>
                <a:latin typeface="Courier New" panose="02070309020205020404" pitchFamily="49" charset="0"/>
              </a:rPr>
              <a:t>[</a:t>
            </a:r>
            <a:r>
              <a:rPr lang="en-IN" b="0" dirty="0" err="1">
                <a:solidFill>
                  <a:srgbClr val="D4D4D4"/>
                </a:solidFill>
                <a:effectLst/>
                <a:highlight>
                  <a:srgbClr val="1E1E1E"/>
                </a:highlight>
                <a:latin typeface="Courier New" panose="02070309020205020404" pitchFamily="49" charset="0"/>
              </a:rPr>
              <a:t>i</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plt.axis</a:t>
            </a:r>
            <a:r>
              <a:rPr lang="en-IN" b="0" dirty="0">
                <a:solidFill>
                  <a:srgbClr val="DCDCDC"/>
                </a:solidFill>
                <a:effectLst/>
                <a:highlight>
                  <a:srgbClr val="1E1E1E"/>
                </a:highlight>
                <a:latin typeface="Courier New" panose="02070309020205020404" pitchFamily="49" charset="0"/>
              </a:rPr>
              <a:t>(</a:t>
            </a:r>
            <a:r>
              <a:rPr lang="en-IN" b="0" dirty="0">
                <a:solidFill>
                  <a:srgbClr val="CE9178"/>
                </a:solidFill>
                <a:effectLst/>
                <a:highlight>
                  <a:srgbClr val="1E1E1E"/>
                </a:highlight>
                <a:latin typeface="Courier New" panose="02070309020205020404" pitchFamily="49" charset="0"/>
              </a:rPr>
              <a:t>'off'</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err="1">
                <a:solidFill>
                  <a:srgbClr val="D4D4D4"/>
                </a:solidFill>
                <a:effectLst/>
                <a:highlight>
                  <a:srgbClr val="1E1E1E"/>
                </a:highlight>
                <a:latin typeface="Courier New" panose="02070309020205020404" pitchFamily="49" charset="0"/>
              </a:rPr>
              <a:t>plt.show</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p:txBody>
      </p:sp>
    </p:spTree>
    <p:extLst>
      <p:ext uri="{BB962C8B-B14F-4D97-AF65-F5344CB8AC3E}">
        <p14:creationId xmlns:p14="http://schemas.microsoft.com/office/powerpoint/2010/main" val="105935763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10">
            <a:extLst>
              <a:ext uri="{FF2B5EF4-FFF2-40B4-BE49-F238E27FC236}">
                <a16:creationId xmlns:a16="http://schemas.microsoft.com/office/drawing/2014/main" id="{D058B9EE-6314-4E07-B229-AEA3B4C9F669}"/>
              </a:ext>
            </a:extLst>
          </p:cNvPr>
          <p:cNvSpPr/>
          <p:nvPr/>
        </p:nvSpPr>
        <p:spPr>
          <a:xfrm>
            <a:off x="903249" y="780585"/>
            <a:ext cx="12868507" cy="6657277"/>
          </a:xfrm>
          <a:prstGeom prst="roundRect">
            <a:avLst>
              <a:gd name="adj" fmla="val 3254"/>
            </a:avLst>
          </a:prstGeom>
          <a:solidFill>
            <a:srgbClr val="E1E1EA"/>
          </a:solidFill>
          <a:ln w="7620">
            <a:solidFill>
              <a:srgbClr val="C7C7D0"/>
            </a:solidFill>
            <a:prstDash val="solid"/>
          </a:ln>
        </p:spPr>
        <p:txBody>
          <a:bodyPr/>
          <a:lstStyle/>
          <a:p>
            <a:endParaRPr lang="en-IN" dirty="0"/>
          </a:p>
        </p:txBody>
      </p:sp>
      <p:pic>
        <p:nvPicPr>
          <p:cNvPr id="4" name="Picture 3">
            <a:extLst>
              <a:ext uri="{FF2B5EF4-FFF2-40B4-BE49-F238E27FC236}">
                <a16:creationId xmlns:a16="http://schemas.microsoft.com/office/drawing/2014/main" id="{304E0363-75B8-5D19-7E54-0E7331955624}"/>
              </a:ext>
            </a:extLst>
          </p:cNvPr>
          <p:cNvPicPr>
            <a:picLocks noChangeAspect="1"/>
          </p:cNvPicPr>
          <p:nvPr/>
        </p:nvPicPr>
        <p:blipFill rotWithShape="1">
          <a:blip r:embed="rId2"/>
          <a:srcRect t="23578" r="37957" b="9620"/>
          <a:stretch/>
        </p:blipFill>
        <p:spPr>
          <a:xfrm>
            <a:off x="1795346" y="791737"/>
            <a:ext cx="10326030" cy="6646125"/>
          </a:xfrm>
          <a:prstGeom prst="rect">
            <a:avLst/>
          </a:prstGeom>
        </p:spPr>
      </p:pic>
    </p:spTree>
    <p:extLst>
      <p:ext uri="{BB962C8B-B14F-4D97-AF65-F5344CB8AC3E}">
        <p14:creationId xmlns:p14="http://schemas.microsoft.com/office/powerpoint/2010/main" val="5008696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75000"/>
            </a:srgbClr>
          </a:solidFill>
          <a:ln/>
        </p:spPr>
      </p:sp>
      <p:pic>
        <p:nvPicPr>
          <p:cNvPr id="4" name="Image 0" descr="preencoded.png"/>
          <p:cNvPicPr>
            <a:picLocks noChangeAspect="1"/>
          </p:cNvPicPr>
          <p:nvPr/>
        </p:nvPicPr>
        <p:blipFill>
          <a:blip r:embed="rId3"/>
          <a:stretch>
            <a:fillRect/>
          </a:stretch>
        </p:blipFill>
        <p:spPr>
          <a:xfrm>
            <a:off x="-7620" y="0"/>
            <a:ext cx="5486400" cy="8229600"/>
          </a:xfrm>
          <a:prstGeom prst="rect">
            <a:avLst/>
          </a:prstGeom>
        </p:spPr>
      </p:pic>
      <p:sp>
        <p:nvSpPr>
          <p:cNvPr id="5" name="Text 2"/>
          <p:cNvSpPr/>
          <p:nvPr/>
        </p:nvSpPr>
        <p:spPr>
          <a:xfrm>
            <a:off x="6319599" y="2926199"/>
            <a:ext cx="5554980" cy="694373"/>
          </a:xfrm>
          <a:prstGeom prst="rect">
            <a:avLst/>
          </a:prstGeom>
          <a:noFill/>
          <a:ln/>
        </p:spPr>
        <p:txBody>
          <a:bodyPr wrap="none" rtlCol="0" anchor="t"/>
          <a:lstStyle/>
          <a:p>
            <a:pPr marL="0" indent="0">
              <a:lnSpc>
                <a:spcPts val="5468"/>
              </a:lnSpc>
              <a:buNone/>
            </a:pPr>
            <a:r>
              <a:rPr lang="en-US" sz="4374" dirty="0">
                <a:solidFill>
                  <a:srgbClr val="1B1B27"/>
                </a:solidFill>
                <a:latin typeface="Raleway" pitchFamily="34" charset="0"/>
                <a:ea typeface="Raleway" pitchFamily="34" charset="-122"/>
                <a:cs typeface="Raleway" pitchFamily="34" charset="-120"/>
              </a:rPr>
              <a:t>Problem Statement</a:t>
            </a:r>
            <a:endParaRPr lang="en-US" sz="4374" dirty="0"/>
          </a:p>
        </p:txBody>
      </p:sp>
      <p:sp>
        <p:nvSpPr>
          <p:cNvPr id="6" name="Text 3"/>
          <p:cNvSpPr/>
          <p:nvPr/>
        </p:nvSpPr>
        <p:spPr>
          <a:xfrm>
            <a:off x="6319599" y="3953828"/>
            <a:ext cx="7477601" cy="710803"/>
          </a:xfrm>
          <a:prstGeom prst="rect">
            <a:avLst/>
          </a:prstGeom>
          <a:noFill/>
          <a:ln/>
        </p:spPr>
        <p:txBody>
          <a:bodyPr wrap="square" rtlCol="0" anchor="t"/>
          <a:lstStyle/>
          <a:p>
            <a:pPr>
              <a:lnSpc>
                <a:spcPts val="2100"/>
              </a:lnSpc>
              <a:spcAft>
                <a:spcPts val="800"/>
              </a:spcAft>
            </a:pPr>
            <a:r>
              <a:rPr lang="en-IN" sz="1800" kern="0" dirty="0">
                <a:solidFill>
                  <a:srgbClr val="1F1F1F"/>
                </a:solidFill>
                <a:effectLst/>
                <a:latin typeface="Arial" panose="020B0604020202020204" pitchFamily="34" charset="0"/>
                <a:ea typeface="Times New Roman" panose="02020603050405020304" pitchFamily="18" charset="0"/>
                <a:cs typeface="Times New Roman" panose="02020603050405020304" pitchFamily="18" charset="0"/>
              </a:rPr>
              <a:t>The problem statement addressed is the </a:t>
            </a:r>
            <a:r>
              <a:rPr lang="en-IN" sz="1800" b="1" kern="0" dirty="0">
                <a:solidFill>
                  <a:srgbClr val="1F1F1F"/>
                </a:solidFill>
                <a:effectLst/>
                <a:latin typeface="Arial" panose="020B0604020202020204" pitchFamily="34" charset="0"/>
                <a:ea typeface="Times New Roman" panose="02020603050405020304" pitchFamily="18" charset="0"/>
                <a:cs typeface="Times New Roman" panose="02020603050405020304" pitchFamily="18" charset="0"/>
              </a:rPr>
              <a:t>automatic identification of plant diseases</a:t>
            </a:r>
            <a:r>
              <a:rPr lang="en-IN" sz="1800" kern="0" dirty="0">
                <a:solidFill>
                  <a:srgbClr val="1F1F1F"/>
                </a:solidFill>
                <a:effectLst/>
                <a:latin typeface="Arial" panose="020B0604020202020204" pitchFamily="34" charset="0"/>
                <a:ea typeface="Times New Roman" panose="02020603050405020304" pitchFamily="18" charset="0"/>
                <a:cs typeface="Times New Roman" panose="02020603050405020304" pitchFamily="18" charset="0"/>
              </a:rPr>
              <a:t> based on visual analysis.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ts val="2100"/>
              </a:lnSpc>
              <a:spcBef>
                <a:spcPts val="1200"/>
              </a:spcBef>
              <a:spcAft>
                <a:spcPts val="1200"/>
              </a:spcAft>
            </a:pPr>
            <a:r>
              <a:rPr lang="en-IN" sz="1800" kern="0" dirty="0">
                <a:solidFill>
                  <a:srgbClr val="1F1F1F"/>
                </a:solidFill>
                <a:effectLst/>
                <a:latin typeface="Arial" panose="020B0604020202020204" pitchFamily="34" charset="0"/>
                <a:ea typeface="Times New Roman" panose="02020603050405020304" pitchFamily="18" charset="0"/>
                <a:cs typeface="Times New Roman" panose="02020603050405020304" pitchFamily="18" charset="0"/>
              </a:rPr>
              <a:t>Traditionally, this involves manual inspection by farmers or experts, which can be:</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ts val="2100"/>
              </a:lnSpc>
              <a:spcAft>
                <a:spcPts val="800"/>
              </a:spcAft>
              <a:buSzPts val="1000"/>
              <a:buFont typeface="Symbol" panose="05050102010706020507" pitchFamily="18" charset="2"/>
              <a:buChar char=""/>
              <a:tabLst>
                <a:tab pos="457200" algn="l"/>
              </a:tabLst>
            </a:pPr>
            <a:r>
              <a:rPr lang="en-IN" sz="1800" kern="0" dirty="0">
                <a:solidFill>
                  <a:srgbClr val="1F1F1F"/>
                </a:solidFill>
                <a:effectLst/>
                <a:latin typeface="Arial" panose="020B0604020202020204" pitchFamily="34" charset="0"/>
                <a:ea typeface="Times New Roman" panose="02020603050405020304" pitchFamily="18" charset="0"/>
                <a:cs typeface="Times New Roman" panose="02020603050405020304" pitchFamily="18" charset="0"/>
              </a:rPr>
              <a:t>Time-consuming and expensive</a:t>
            </a:r>
            <a:endParaRPr lang="en-IN" sz="1800" kern="100" dirty="0">
              <a:solidFill>
                <a:srgbClr val="1F1F1F"/>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ts val="2100"/>
              </a:lnSpc>
              <a:spcAft>
                <a:spcPts val="800"/>
              </a:spcAft>
              <a:buSzPts val="1000"/>
              <a:buFont typeface="Symbol" panose="05050102010706020507" pitchFamily="18" charset="2"/>
              <a:buChar char=""/>
              <a:tabLst>
                <a:tab pos="457200" algn="l"/>
              </a:tabLst>
            </a:pPr>
            <a:r>
              <a:rPr lang="en-IN" sz="1800" kern="0" dirty="0">
                <a:solidFill>
                  <a:srgbClr val="1F1F1F"/>
                </a:solidFill>
                <a:effectLst/>
                <a:latin typeface="Arial" panose="020B0604020202020204" pitchFamily="34" charset="0"/>
                <a:ea typeface="Times New Roman" panose="02020603050405020304" pitchFamily="18" charset="0"/>
                <a:cs typeface="Times New Roman" panose="02020603050405020304" pitchFamily="18" charset="0"/>
              </a:rPr>
              <a:t>Prone to human error</a:t>
            </a:r>
            <a:endParaRPr lang="en-IN" sz="1800" kern="100" dirty="0">
              <a:solidFill>
                <a:srgbClr val="1F1F1F"/>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ts val="2100"/>
              </a:lnSpc>
              <a:spcAft>
                <a:spcPts val="800"/>
              </a:spcAft>
              <a:buSzPts val="1000"/>
              <a:buFont typeface="Symbol" panose="05050102010706020507" pitchFamily="18" charset="2"/>
              <a:buChar char=""/>
              <a:tabLst>
                <a:tab pos="457200" algn="l"/>
              </a:tabLst>
            </a:pPr>
            <a:r>
              <a:rPr lang="en-IN" sz="1800" kern="0" dirty="0">
                <a:solidFill>
                  <a:srgbClr val="1F1F1F"/>
                </a:solidFill>
                <a:effectLst/>
                <a:latin typeface="Arial" panose="020B0604020202020204" pitchFamily="34" charset="0"/>
                <a:ea typeface="Times New Roman" panose="02020603050405020304" pitchFamily="18" charset="0"/>
                <a:cs typeface="Times New Roman" panose="02020603050405020304" pitchFamily="18" charset="0"/>
              </a:rPr>
              <a:t>Ineffective for early detection</a:t>
            </a:r>
            <a:endParaRPr lang="en-IN" sz="1800" kern="100" dirty="0">
              <a:solidFill>
                <a:srgbClr val="1F1F1F"/>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7" name="Shape 4"/>
          <p:cNvSpPr/>
          <p:nvPr/>
        </p:nvSpPr>
        <p:spPr>
          <a:xfrm>
            <a:off x="6319599" y="4931212"/>
            <a:ext cx="355402" cy="355402"/>
          </a:xfrm>
          <a:prstGeom prst="roundRect">
            <a:avLst>
              <a:gd name="adj" fmla="val 25726039"/>
            </a:avLst>
          </a:prstGeom>
          <a:noFill/>
          <a:ln w="7620">
            <a:solidFill>
              <a:srgbClr val="FFFFFF"/>
            </a:solidFill>
            <a:prstDash val="solid"/>
          </a:ln>
        </p:spPr>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10">
            <a:extLst>
              <a:ext uri="{FF2B5EF4-FFF2-40B4-BE49-F238E27FC236}">
                <a16:creationId xmlns:a16="http://schemas.microsoft.com/office/drawing/2014/main" id="{4074350B-6E5B-7C5D-4EAF-390E7ED5EF7B}"/>
              </a:ext>
            </a:extLst>
          </p:cNvPr>
          <p:cNvSpPr/>
          <p:nvPr/>
        </p:nvSpPr>
        <p:spPr>
          <a:xfrm>
            <a:off x="903249" y="780585"/>
            <a:ext cx="12868507" cy="6657277"/>
          </a:xfrm>
          <a:prstGeom prst="roundRect">
            <a:avLst>
              <a:gd name="adj" fmla="val 3254"/>
            </a:avLst>
          </a:prstGeom>
          <a:solidFill>
            <a:srgbClr val="E1E1EA"/>
          </a:solidFill>
          <a:ln w="7620">
            <a:solidFill>
              <a:srgbClr val="C7C7D0"/>
            </a:solidFill>
            <a:prstDash val="solid"/>
          </a:ln>
        </p:spPr>
        <p:txBody>
          <a:bodyPr/>
          <a:lstStyle/>
          <a:p>
            <a:r>
              <a:rPr lang="en-IN" b="0" dirty="0">
                <a:solidFill>
                  <a:srgbClr val="6AA94F"/>
                </a:solidFill>
                <a:effectLst/>
                <a:highlight>
                  <a:srgbClr val="1E1E1E"/>
                </a:highlight>
                <a:latin typeface="Courier New" panose="02070309020205020404" pitchFamily="49" charset="0"/>
              </a:rPr>
              <a:t>#Xception Model</a:t>
            </a:r>
            <a:endParaRPr lang="en-IN" b="0" dirty="0">
              <a:solidFill>
                <a:srgbClr val="D4D4D4"/>
              </a:solidFill>
              <a:effectLst/>
              <a:highlight>
                <a:srgbClr val="1E1E1E"/>
              </a:highlight>
              <a:latin typeface="Courier New" panose="02070309020205020404" pitchFamily="49" charset="0"/>
            </a:endParaRPr>
          </a:p>
          <a:p>
            <a:r>
              <a:rPr lang="en-IN" b="0" dirty="0" err="1">
                <a:solidFill>
                  <a:srgbClr val="D4D4D4"/>
                </a:solidFill>
                <a:effectLst/>
                <a:highlight>
                  <a:srgbClr val="1E1E1E"/>
                </a:highlight>
                <a:latin typeface="Courier New" panose="02070309020205020404" pitchFamily="49" charset="0"/>
              </a:rPr>
              <a:t>xception_model</a:t>
            </a:r>
            <a:r>
              <a:rPr lang="en-IN" b="0" dirty="0">
                <a:solidFill>
                  <a:srgbClr val="D4D4D4"/>
                </a:solidFill>
                <a:effectLst/>
                <a:highlight>
                  <a:srgbClr val="1E1E1E"/>
                </a:highlight>
                <a:latin typeface="Courier New" panose="02070309020205020404" pitchFamily="49" charset="0"/>
              </a:rPr>
              <a:t> = </a:t>
            </a:r>
            <a:r>
              <a:rPr lang="en-IN" b="0" dirty="0" err="1">
                <a:solidFill>
                  <a:srgbClr val="D4D4D4"/>
                </a:solidFill>
                <a:effectLst/>
                <a:highlight>
                  <a:srgbClr val="1E1E1E"/>
                </a:highlight>
                <a:latin typeface="Courier New" panose="02070309020205020404" pitchFamily="49" charset="0"/>
              </a:rPr>
              <a:t>tf.keras.models.Sequential</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tf.keras.applications.xception.Xception</a:t>
            </a:r>
            <a:r>
              <a:rPr lang="en-IN" b="0" dirty="0">
                <a:solidFill>
                  <a:srgbClr val="DCDCDC"/>
                </a:solidFill>
                <a:effectLst/>
                <a:highlight>
                  <a:srgbClr val="1E1E1E"/>
                </a:highlight>
                <a:latin typeface="Courier New" panose="02070309020205020404" pitchFamily="49" charset="0"/>
              </a:rPr>
              <a:t>(</a:t>
            </a:r>
            <a:r>
              <a:rPr lang="en-IN" b="0" dirty="0" err="1">
                <a:solidFill>
                  <a:srgbClr val="D4D4D4"/>
                </a:solidFill>
                <a:effectLst/>
                <a:highlight>
                  <a:srgbClr val="1E1E1E"/>
                </a:highlight>
                <a:latin typeface="Courier New" panose="02070309020205020404" pitchFamily="49" charset="0"/>
              </a:rPr>
              <a:t>include_top</a:t>
            </a:r>
            <a:r>
              <a:rPr lang="en-IN" b="0" dirty="0">
                <a:solidFill>
                  <a:srgbClr val="D4D4D4"/>
                </a:solidFill>
                <a:effectLst/>
                <a:highlight>
                  <a:srgbClr val="1E1E1E"/>
                </a:highlight>
                <a:latin typeface="Courier New" panose="02070309020205020404" pitchFamily="49" charset="0"/>
              </a:rPr>
              <a:t>=</a:t>
            </a:r>
            <a:r>
              <a:rPr lang="en-IN" b="0" dirty="0">
                <a:solidFill>
                  <a:srgbClr val="569CD6"/>
                </a:solidFill>
                <a:effectLst/>
                <a:highlight>
                  <a:srgbClr val="1E1E1E"/>
                </a:highlight>
                <a:latin typeface="Courier New" panose="02070309020205020404" pitchFamily="49" charset="0"/>
              </a:rPr>
              <a:t>False</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 weights=</a:t>
            </a:r>
            <a:r>
              <a:rPr lang="en-IN" b="0" dirty="0">
                <a:solidFill>
                  <a:srgbClr val="CE9178"/>
                </a:solidFill>
                <a:effectLst/>
                <a:highlight>
                  <a:srgbClr val="1E1E1E"/>
                </a:highlight>
                <a:latin typeface="Courier New" panose="02070309020205020404" pitchFamily="49" charset="0"/>
              </a:rPr>
              <a:t>'</a:t>
            </a:r>
            <a:r>
              <a:rPr lang="en-IN" b="0" dirty="0" err="1">
                <a:solidFill>
                  <a:srgbClr val="CE9178"/>
                </a:solidFill>
                <a:effectLst/>
                <a:highlight>
                  <a:srgbClr val="1E1E1E"/>
                </a:highlight>
                <a:latin typeface="Courier New" panose="02070309020205020404" pitchFamily="49" charset="0"/>
              </a:rPr>
              <a:t>imagenet</a:t>
            </a:r>
            <a:r>
              <a:rPr lang="en-IN" b="0" dirty="0">
                <a:solidFill>
                  <a:srgbClr val="CE9178"/>
                </a:solidFill>
                <a:effectLst/>
                <a:highlight>
                  <a:srgbClr val="1E1E1E"/>
                </a:highlight>
                <a:latin typeface="Courier New" panose="02070309020205020404" pitchFamily="49" charset="0"/>
              </a:rPr>
              <a:t>'</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input_shape</a:t>
            </a:r>
            <a:r>
              <a:rPr lang="en-IN" b="0" dirty="0">
                <a:solidFill>
                  <a:srgbClr val="D4D4D4"/>
                </a:solidFill>
                <a:effectLst/>
                <a:highlight>
                  <a:srgbClr val="1E1E1E"/>
                </a:highlight>
                <a:latin typeface="Courier New" panose="02070309020205020404" pitchFamily="49" charset="0"/>
              </a:rPr>
              <a:t>=</a:t>
            </a:r>
            <a:r>
              <a:rPr lang="en-IN" b="0" dirty="0">
                <a:solidFill>
                  <a:srgbClr val="DCDCDC"/>
                </a:solidFill>
                <a:effectLst/>
                <a:highlight>
                  <a:srgbClr val="1E1E1E"/>
                </a:highlight>
                <a:latin typeface="Courier New" panose="02070309020205020404" pitchFamily="49" charset="0"/>
              </a:rPr>
              <a:t>(</a:t>
            </a:r>
            <a:r>
              <a:rPr lang="en-IN" b="0" dirty="0">
                <a:solidFill>
                  <a:srgbClr val="B5CEA8"/>
                </a:solidFill>
                <a:effectLst/>
                <a:highlight>
                  <a:srgbClr val="1E1E1E"/>
                </a:highlight>
                <a:latin typeface="Courier New" panose="02070309020205020404" pitchFamily="49" charset="0"/>
              </a:rPr>
              <a:t>512</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 </a:t>
            </a:r>
            <a:r>
              <a:rPr lang="en-IN" b="0" dirty="0">
                <a:solidFill>
                  <a:srgbClr val="B5CEA8"/>
                </a:solidFill>
                <a:effectLst/>
                <a:highlight>
                  <a:srgbClr val="1E1E1E"/>
                </a:highlight>
                <a:latin typeface="Courier New" panose="02070309020205020404" pitchFamily="49" charset="0"/>
              </a:rPr>
              <a:t>512</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 </a:t>
            </a:r>
            <a:r>
              <a:rPr lang="en-IN" b="0" dirty="0">
                <a:solidFill>
                  <a:srgbClr val="B5CEA8"/>
                </a:solidFill>
                <a:effectLst/>
                <a:highlight>
                  <a:srgbClr val="1E1E1E"/>
                </a:highlight>
                <a:latin typeface="Courier New" panose="02070309020205020404" pitchFamily="49" charset="0"/>
              </a:rPr>
              <a:t>3</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    tf.keras.layers.GlobalAveragePooling2D</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tf.keras.layers.Dense</a:t>
            </a:r>
            <a:r>
              <a:rPr lang="en-IN" b="0" dirty="0">
                <a:solidFill>
                  <a:srgbClr val="DCDCDC"/>
                </a:solidFill>
                <a:effectLst/>
                <a:highlight>
                  <a:srgbClr val="1E1E1E"/>
                </a:highlight>
                <a:latin typeface="Courier New" panose="02070309020205020404" pitchFamily="49" charset="0"/>
              </a:rPr>
              <a:t>(</a:t>
            </a:r>
            <a:r>
              <a:rPr lang="en-IN" b="0" dirty="0">
                <a:solidFill>
                  <a:srgbClr val="B5CEA8"/>
                </a:solidFill>
                <a:effectLst/>
                <a:highlight>
                  <a:srgbClr val="1E1E1E"/>
                </a:highlight>
                <a:latin typeface="Courier New" panose="02070309020205020404" pitchFamily="49" charset="0"/>
              </a:rPr>
              <a:t>4</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activation=</a:t>
            </a:r>
            <a:r>
              <a:rPr lang="en-IN" b="0" dirty="0">
                <a:solidFill>
                  <a:srgbClr val="CE9178"/>
                </a:solidFill>
                <a:effectLst/>
                <a:highlight>
                  <a:srgbClr val="1E1E1E"/>
                </a:highlight>
                <a:latin typeface="Courier New" panose="02070309020205020404" pitchFamily="49" charset="0"/>
              </a:rPr>
              <a:t>'</a:t>
            </a:r>
            <a:r>
              <a:rPr lang="en-IN" b="0" dirty="0" err="1">
                <a:solidFill>
                  <a:srgbClr val="CE9178"/>
                </a:solidFill>
                <a:effectLst/>
                <a:highlight>
                  <a:srgbClr val="1E1E1E"/>
                </a:highlight>
                <a:latin typeface="Courier New" panose="02070309020205020404" pitchFamily="49" charset="0"/>
              </a:rPr>
              <a:t>softmax</a:t>
            </a:r>
            <a:r>
              <a:rPr lang="en-IN" b="0" dirty="0">
                <a:solidFill>
                  <a:srgbClr val="CE9178"/>
                </a:solidFill>
                <a:effectLst/>
                <a:highlight>
                  <a:srgbClr val="1E1E1E"/>
                </a:highlight>
                <a:latin typeface="Courier New" panose="02070309020205020404" pitchFamily="49" charset="0"/>
              </a:rPr>
              <a:t>'</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err="1">
                <a:solidFill>
                  <a:srgbClr val="D4D4D4"/>
                </a:solidFill>
                <a:effectLst/>
                <a:highlight>
                  <a:srgbClr val="1E1E1E"/>
                </a:highlight>
                <a:latin typeface="Courier New" panose="02070309020205020404" pitchFamily="49" charset="0"/>
              </a:rPr>
              <a:t>xception_model.</a:t>
            </a:r>
            <a:r>
              <a:rPr lang="en-IN" b="0" dirty="0" err="1">
                <a:solidFill>
                  <a:srgbClr val="DCDCAA"/>
                </a:solidFill>
                <a:effectLst/>
                <a:highlight>
                  <a:srgbClr val="1E1E1E"/>
                </a:highlight>
                <a:latin typeface="Courier New" panose="02070309020205020404" pitchFamily="49" charset="0"/>
              </a:rPr>
              <a:t>compile</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optimizer=</a:t>
            </a:r>
            <a:r>
              <a:rPr lang="en-IN" b="0" dirty="0">
                <a:solidFill>
                  <a:srgbClr val="CE9178"/>
                </a:solidFill>
                <a:effectLst/>
                <a:highlight>
                  <a:srgbClr val="1E1E1E"/>
                </a:highlight>
                <a:latin typeface="Courier New" panose="02070309020205020404" pitchFamily="49" charset="0"/>
              </a:rPr>
              <a:t>'</a:t>
            </a:r>
            <a:r>
              <a:rPr lang="en-IN" b="0" dirty="0" err="1">
                <a:solidFill>
                  <a:srgbClr val="CE9178"/>
                </a:solidFill>
                <a:effectLst/>
                <a:highlight>
                  <a:srgbClr val="1E1E1E"/>
                </a:highlight>
                <a:latin typeface="Courier New" panose="02070309020205020404" pitchFamily="49" charset="0"/>
              </a:rPr>
              <a:t>adam</a:t>
            </a:r>
            <a:r>
              <a:rPr lang="en-IN" b="0" dirty="0">
                <a:solidFill>
                  <a:srgbClr val="CE9178"/>
                </a:solidFill>
                <a:effectLst/>
                <a:highlight>
                  <a:srgbClr val="1E1E1E"/>
                </a:highlight>
                <a:latin typeface="Courier New" panose="02070309020205020404" pitchFamily="49" charset="0"/>
              </a:rPr>
              <a:t>'</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 loss=</a:t>
            </a:r>
            <a:r>
              <a:rPr lang="en-IN" b="0" dirty="0">
                <a:solidFill>
                  <a:srgbClr val="CE9178"/>
                </a:solidFill>
                <a:effectLst/>
                <a:highlight>
                  <a:srgbClr val="1E1E1E"/>
                </a:highlight>
                <a:latin typeface="Courier New" panose="02070309020205020404" pitchFamily="49" charset="0"/>
              </a:rPr>
              <a:t>'</a:t>
            </a:r>
            <a:r>
              <a:rPr lang="en-IN" b="0" dirty="0" err="1">
                <a:solidFill>
                  <a:srgbClr val="CE9178"/>
                </a:solidFill>
                <a:effectLst/>
                <a:highlight>
                  <a:srgbClr val="1E1E1E"/>
                </a:highlight>
                <a:latin typeface="Courier New" panose="02070309020205020404" pitchFamily="49" charset="0"/>
              </a:rPr>
              <a:t>categorical_crossentropy</a:t>
            </a:r>
            <a:r>
              <a:rPr lang="en-IN" b="0" dirty="0">
                <a:solidFill>
                  <a:srgbClr val="CE9178"/>
                </a:solidFill>
                <a:effectLst/>
                <a:highlight>
                  <a:srgbClr val="1E1E1E"/>
                </a:highlight>
                <a:latin typeface="Courier New" panose="02070309020205020404" pitchFamily="49" charset="0"/>
              </a:rPr>
              <a:t>'</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 metrics=</a:t>
            </a:r>
            <a:r>
              <a:rPr lang="en-IN" b="0" dirty="0">
                <a:solidFill>
                  <a:srgbClr val="DCDCDC"/>
                </a:solidFill>
                <a:effectLst/>
                <a:highlight>
                  <a:srgbClr val="1E1E1E"/>
                </a:highlight>
                <a:latin typeface="Courier New" panose="02070309020205020404" pitchFamily="49" charset="0"/>
              </a:rPr>
              <a:t>[</a:t>
            </a:r>
            <a:r>
              <a:rPr lang="en-IN" b="0" dirty="0">
                <a:solidFill>
                  <a:srgbClr val="CE9178"/>
                </a:solidFill>
                <a:effectLst/>
                <a:highlight>
                  <a:srgbClr val="1E1E1E"/>
                </a:highlight>
                <a:latin typeface="Courier New" panose="02070309020205020404" pitchFamily="49" charset="0"/>
              </a:rPr>
              <a:t>'accuracy'</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err="1">
                <a:solidFill>
                  <a:srgbClr val="D4D4D4"/>
                </a:solidFill>
                <a:effectLst/>
                <a:highlight>
                  <a:srgbClr val="1E1E1E"/>
                </a:highlight>
                <a:latin typeface="Courier New" panose="02070309020205020404" pitchFamily="49" charset="0"/>
              </a:rPr>
              <a:t>xception_model.summary</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p:txBody>
      </p:sp>
      <p:pic>
        <p:nvPicPr>
          <p:cNvPr id="4" name="Picture 3">
            <a:extLst>
              <a:ext uri="{FF2B5EF4-FFF2-40B4-BE49-F238E27FC236}">
                <a16:creationId xmlns:a16="http://schemas.microsoft.com/office/drawing/2014/main" id="{46B8E939-908D-2DF4-2497-0B30FEFBDCFC}"/>
              </a:ext>
            </a:extLst>
          </p:cNvPr>
          <p:cNvPicPr>
            <a:picLocks noChangeAspect="1"/>
          </p:cNvPicPr>
          <p:nvPr/>
        </p:nvPicPr>
        <p:blipFill rotWithShape="1">
          <a:blip r:embed="rId2"/>
          <a:srcRect l="-972" t="20961" r="11868" b="29434"/>
          <a:stretch/>
        </p:blipFill>
        <p:spPr>
          <a:xfrm>
            <a:off x="690880" y="3817683"/>
            <a:ext cx="13036271" cy="3721037"/>
          </a:xfrm>
          <a:prstGeom prst="rect">
            <a:avLst/>
          </a:prstGeom>
        </p:spPr>
      </p:pic>
    </p:spTree>
    <p:extLst>
      <p:ext uri="{BB962C8B-B14F-4D97-AF65-F5344CB8AC3E}">
        <p14:creationId xmlns:p14="http://schemas.microsoft.com/office/powerpoint/2010/main" val="14778231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10">
            <a:extLst>
              <a:ext uri="{FF2B5EF4-FFF2-40B4-BE49-F238E27FC236}">
                <a16:creationId xmlns:a16="http://schemas.microsoft.com/office/drawing/2014/main" id="{0B42D695-A842-945E-49B1-BAA84E4B9D1A}"/>
              </a:ext>
            </a:extLst>
          </p:cNvPr>
          <p:cNvSpPr/>
          <p:nvPr/>
        </p:nvSpPr>
        <p:spPr>
          <a:xfrm>
            <a:off x="903249" y="758283"/>
            <a:ext cx="12868507" cy="7081024"/>
          </a:xfrm>
          <a:prstGeom prst="roundRect">
            <a:avLst>
              <a:gd name="adj" fmla="val 3254"/>
            </a:avLst>
          </a:prstGeom>
          <a:solidFill>
            <a:srgbClr val="E1E1EA"/>
          </a:solidFill>
          <a:ln w="7620">
            <a:solidFill>
              <a:srgbClr val="C7C7D0"/>
            </a:solidFill>
            <a:prstDash val="solid"/>
          </a:ln>
        </p:spPr>
        <p:txBody>
          <a:bodyPr/>
          <a:lstStyle/>
          <a:p>
            <a:endParaRPr lang="en-IN" dirty="0"/>
          </a:p>
        </p:txBody>
      </p:sp>
      <p:sp>
        <p:nvSpPr>
          <p:cNvPr id="4" name="TextBox 3">
            <a:extLst>
              <a:ext uri="{FF2B5EF4-FFF2-40B4-BE49-F238E27FC236}">
                <a16:creationId xmlns:a16="http://schemas.microsoft.com/office/drawing/2014/main" id="{A19DE8DD-61F5-46E5-60A3-DCA9F90E691A}"/>
              </a:ext>
            </a:extLst>
          </p:cNvPr>
          <p:cNvSpPr txBox="1"/>
          <p:nvPr/>
        </p:nvSpPr>
        <p:spPr>
          <a:xfrm>
            <a:off x="1081668" y="825412"/>
            <a:ext cx="7315200" cy="7294305"/>
          </a:xfrm>
          <a:prstGeom prst="rect">
            <a:avLst/>
          </a:prstGeom>
          <a:noFill/>
        </p:spPr>
        <p:txBody>
          <a:bodyPr wrap="square">
            <a:spAutoFit/>
          </a:bodyPr>
          <a:lstStyle/>
          <a:p>
            <a:r>
              <a:rPr lang="en-IN" b="0" dirty="0" err="1">
                <a:solidFill>
                  <a:srgbClr val="D4D4D4"/>
                </a:solidFill>
                <a:effectLst/>
                <a:highlight>
                  <a:srgbClr val="1E1E1E"/>
                </a:highlight>
                <a:latin typeface="Courier New" panose="02070309020205020404" pitchFamily="49" charset="0"/>
              </a:rPr>
              <a:t>tf.keras.utils.plot_model</a:t>
            </a:r>
            <a:r>
              <a:rPr lang="en-IN" b="0" dirty="0">
                <a:solidFill>
                  <a:srgbClr val="DCDCDC"/>
                </a:solidFill>
                <a:effectLst/>
                <a:highlight>
                  <a:srgbClr val="1E1E1E"/>
                </a:highlight>
                <a:latin typeface="Courier New" panose="02070309020205020404" pitchFamily="49" charset="0"/>
              </a:rPr>
              <a:t>(</a:t>
            </a:r>
            <a:r>
              <a:rPr lang="en-IN" b="0" dirty="0" err="1">
                <a:solidFill>
                  <a:srgbClr val="D4D4D4"/>
                </a:solidFill>
                <a:effectLst/>
                <a:highlight>
                  <a:srgbClr val="1E1E1E"/>
                </a:highlight>
                <a:latin typeface="Courier New" panose="02070309020205020404" pitchFamily="49" charset="0"/>
              </a:rPr>
              <a:t>xception_model</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to_file</a:t>
            </a:r>
            <a:r>
              <a:rPr lang="en-IN" b="0" dirty="0">
                <a:solidFill>
                  <a:srgbClr val="D4D4D4"/>
                </a:solidFill>
                <a:effectLst/>
                <a:highlight>
                  <a:srgbClr val="1E1E1E"/>
                </a:highlight>
                <a:latin typeface="Courier New" panose="02070309020205020404" pitchFamily="49" charset="0"/>
              </a:rPr>
              <a:t>=</a:t>
            </a:r>
            <a:r>
              <a:rPr lang="en-IN" b="0" dirty="0">
                <a:solidFill>
                  <a:srgbClr val="CE9178"/>
                </a:solidFill>
                <a:effectLst/>
                <a:highlight>
                  <a:srgbClr val="1E1E1E"/>
                </a:highlight>
                <a:latin typeface="Courier New" panose="02070309020205020404" pitchFamily="49" charset="0"/>
              </a:rPr>
              <a:t>'xception_model.png’</a:t>
            </a:r>
            <a:r>
              <a:rPr lang="en-IN" b="0" dirty="0">
                <a:solidFill>
                  <a:srgbClr val="DCDCDC"/>
                </a:solidFill>
                <a:effectLst/>
                <a:highlight>
                  <a:srgbClr val="1E1E1E"/>
                </a:highlight>
                <a:latin typeface="Courier New" panose="02070309020205020404" pitchFamily="49" charset="0"/>
              </a:rPr>
              <a:t>)</a:t>
            </a:r>
          </a:p>
          <a:p>
            <a:r>
              <a:rPr lang="en-IN" b="0" dirty="0" err="1">
                <a:solidFill>
                  <a:srgbClr val="D4D4D4"/>
                </a:solidFill>
                <a:effectLst/>
                <a:highlight>
                  <a:srgbClr val="1E1E1E"/>
                </a:highlight>
                <a:latin typeface="Courier New" panose="02070309020205020404" pitchFamily="49" charset="0"/>
              </a:rPr>
              <a:t>densenet_model</a:t>
            </a:r>
            <a:r>
              <a:rPr lang="en-IN" b="0" dirty="0">
                <a:solidFill>
                  <a:srgbClr val="D4D4D4"/>
                </a:solidFill>
                <a:effectLst/>
                <a:highlight>
                  <a:srgbClr val="1E1E1E"/>
                </a:highlight>
                <a:latin typeface="Courier New" panose="02070309020205020404" pitchFamily="49" charset="0"/>
              </a:rPr>
              <a:t> = </a:t>
            </a:r>
            <a:r>
              <a:rPr lang="en-IN" b="0" dirty="0" err="1">
                <a:solidFill>
                  <a:srgbClr val="D4D4D4"/>
                </a:solidFill>
                <a:effectLst/>
                <a:highlight>
                  <a:srgbClr val="1E1E1E"/>
                </a:highlight>
                <a:latin typeface="Courier New" panose="02070309020205020404" pitchFamily="49" charset="0"/>
              </a:rPr>
              <a:t>tf.keras.models.Sequential</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    tf.keras.applications.densenet.DenseNet121</a:t>
            </a:r>
            <a:r>
              <a:rPr lang="en-IN" b="0" dirty="0">
                <a:solidFill>
                  <a:srgbClr val="DCDCDC"/>
                </a:solidFill>
                <a:effectLst/>
                <a:highlight>
                  <a:srgbClr val="1E1E1E"/>
                </a:highlight>
                <a:latin typeface="Courier New" panose="02070309020205020404" pitchFamily="49" charset="0"/>
              </a:rPr>
              <a:t>(</a:t>
            </a:r>
            <a:r>
              <a:rPr lang="en-IN" b="0" dirty="0" err="1">
                <a:solidFill>
                  <a:srgbClr val="D4D4D4"/>
                </a:solidFill>
                <a:effectLst/>
                <a:highlight>
                  <a:srgbClr val="1E1E1E"/>
                </a:highlight>
                <a:latin typeface="Courier New" panose="02070309020205020404" pitchFamily="49" charset="0"/>
              </a:rPr>
              <a:t>include_top</a:t>
            </a:r>
            <a:r>
              <a:rPr lang="en-IN" b="0" dirty="0">
                <a:solidFill>
                  <a:srgbClr val="D4D4D4"/>
                </a:solidFill>
                <a:effectLst/>
                <a:highlight>
                  <a:srgbClr val="1E1E1E"/>
                </a:highlight>
                <a:latin typeface="Courier New" panose="02070309020205020404" pitchFamily="49" charset="0"/>
              </a:rPr>
              <a:t>=</a:t>
            </a:r>
            <a:r>
              <a:rPr lang="en-IN" b="0" dirty="0">
                <a:solidFill>
                  <a:srgbClr val="569CD6"/>
                </a:solidFill>
                <a:effectLst/>
                <a:highlight>
                  <a:srgbClr val="1E1E1E"/>
                </a:highlight>
                <a:latin typeface="Courier New" panose="02070309020205020404" pitchFamily="49" charset="0"/>
              </a:rPr>
              <a:t>False</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 weights=</a:t>
            </a:r>
            <a:r>
              <a:rPr lang="en-IN" b="0" dirty="0">
                <a:solidFill>
                  <a:srgbClr val="CE9178"/>
                </a:solidFill>
                <a:effectLst/>
                <a:highlight>
                  <a:srgbClr val="1E1E1E"/>
                </a:highlight>
                <a:latin typeface="Courier New" panose="02070309020205020404" pitchFamily="49" charset="0"/>
              </a:rPr>
              <a:t>'</a:t>
            </a:r>
            <a:r>
              <a:rPr lang="en-IN" b="0" dirty="0" err="1">
                <a:solidFill>
                  <a:srgbClr val="CE9178"/>
                </a:solidFill>
                <a:effectLst/>
                <a:highlight>
                  <a:srgbClr val="1E1E1E"/>
                </a:highlight>
                <a:latin typeface="Courier New" panose="02070309020205020404" pitchFamily="49" charset="0"/>
              </a:rPr>
              <a:t>imagenet</a:t>
            </a:r>
            <a:r>
              <a:rPr lang="en-IN" b="0" dirty="0">
                <a:solidFill>
                  <a:srgbClr val="CE9178"/>
                </a:solidFill>
                <a:effectLst/>
                <a:highlight>
                  <a:srgbClr val="1E1E1E"/>
                </a:highlight>
                <a:latin typeface="Courier New" panose="02070309020205020404" pitchFamily="49" charset="0"/>
              </a:rPr>
              <a:t>'</a:t>
            </a:r>
            <a:r>
              <a:rPr lang="en-IN" b="0" dirty="0">
                <a:solidFill>
                  <a:srgbClr val="DCDCDC"/>
                </a:solidFill>
                <a:effectLst/>
                <a:highlight>
                  <a:srgbClr val="1E1E1E"/>
                </a:highlight>
                <a:latin typeface="Courier New" panose="02070309020205020404" pitchFamily="49" charset="0"/>
              </a:rPr>
              <a:t>,</a:t>
            </a:r>
            <a:r>
              <a:rPr lang="en-IN" b="0" dirty="0" err="1">
                <a:solidFill>
                  <a:srgbClr val="D4D4D4"/>
                </a:solidFill>
                <a:effectLst/>
                <a:highlight>
                  <a:srgbClr val="1E1E1E"/>
                </a:highlight>
                <a:latin typeface="Courier New" panose="02070309020205020404" pitchFamily="49" charset="0"/>
              </a:rPr>
              <a:t>input_shape</a:t>
            </a:r>
            <a:r>
              <a:rPr lang="en-IN" b="0" dirty="0">
                <a:solidFill>
                  <a:srgbClr val="D4D4D4"/>
                </a:solidFill>
                <a:effectLst/>
                <a:highlight>
                  <a:srgbClr val="1E1E1E"/>
                </a:highlight>
                <a:latin typeface="Courier New" panose="02070309020205020404" pitchFamily="49" charset="0"/>
              </a:rPr>
              <a:t>=</a:t>
            </a:r>
            <a:r>
              <a:rPr lang="en-IN" b="0" dirty="0">
                <a:solidFill>
                  <a:srgbClr val="DCDCDC"/>
                </a:solidFill>
                <a:effectLst/>
                <a:highlight>
                  <a:srgbClr val="1E1E1E"/>
                </a:highlight>
                <a:latin typeface="Courier New" panose="02070309020205020404" pitchFamily="49" charset="0"/>
              </a:rPr>
              <a:t>(</a:t>
            </a:r>
            <a:r>
              <a:rPr lang="en-IN" b="0" dirty="0">
                <a:solidFill>
                  <a:srgbClr val="B5CEA8"/>
                </a:solidFill>
                <a:effectLst/>
                <a:highlight>
                  <a:srgbClr val="1E1E1E"/>
                </a:highlight>
                <a:latin typeface="Courier New" panose="02070309020205020404" pitchFamily="49" charset="0"/>
              </a:rPr>
              <a:t>512</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 </a:t>
            </a:r>
            <a:r>
              <a:rPr lang="en-IN" b="0" dirty="0">
                <a:solidFill>
                  <a:srgbClr val="B5CEA8"/>
                </a:solidFill>
                <a:effectLst/>
                <a:highlight>
                  <a:srgbClr val="1E1E1E"/>
                </a:highlight>
                <a:latin typeface="Courier New" panose="02070309020205020404" pitchFamily="49" charset="0"/>
              </a:rPr>
              <a:t>512</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 </a:t>
            </a:r>
            <a:r>
              <a:rPr lang="en-IN" b="0" dirty="0">
                <a:solidFill>
                  <a:srgbClr val="B5CEA8"/>
                </a:solidFill>
                <a:effectLst/>
                <a:highlight>
                  <a:srgbClr val="1E1E1E"/>
                </a:highlight>
                <a:latin typeface="Courier New" panose="02070309020205020404" pitchFamily="49" charset="0"/>
              </a:rPr>
              <a:t>3</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    tf.keras.layers.GlobalAveragePooling2D</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tf.keras.layers.Dense</a:t>
            </a:r>
            <a:r>
              <a:rPr lang="en-IN" b="0" dirty="0">
                <a:solidFill>
                  <a:srgbClr val="DCDCDC"/>
                </a:solidFill>
                <a:effectLst/>
                <a:highlight>
                  <a:srgbClr val="1E1E1E"/>
                </a:highlight>
                <a:latin typeface="Courier New" panose="02070309020205020404" pitchFamily="49" charset="0"/>
              </a:rPr>
              <a:t>(</a:t>
            </a:r>
            <a:r>
              <a:rPr lang="en-IN" b="0" dirty="0">
                <a:solidFill>
                  <a:srgbClr val="B5CEA8"/>
                </a:solidFill>
                <a:effectLst/>
                <a:highlight>
                  <a:srgbClr val="1E1E1E"/>
                </a:highlight>
                <a:latin typeface="Courier New" panose="02070309020205020404" pitchFamily="49" charset="0"/>
              </a:rPr>
              <a:t>4</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activation=</a:t>
            </a:r>
            <a:r>
              <a:rPr lang="en-IN" b="0" dirty="0">
                <a:solidFill>
                  <a:srgbClr val="CE9178"/>
                </a:solidFill>
                <a:effectLst/>
                <a:highlight>
                  <a:srgbClr val="1E1E1E"/>
                </a:highlight>
                <a:latin typeface="Courier New" panose="02070309020205020404" pitchFamily="49" charset="0"/>
              </a:rPr>
              <a:t>'</a:t>
            </a:r>
            <a:r>
              <a:rPr lang="en-IN" b="0" dirty="0" err="1">
                <a:solidFill>
                  <a:srgbClr val="CE9178"/>
                </a:solidFill>
                <a:effectLst/>
                <a:highlight>
                  <a:srgbClr val="1E1E1E"/>
                </a:highlight>
                <a:latin typeface="Courier New" panose="02070309020205020404" pitchFamily="49" charset="0"/>
              </a:rPr>
              <a:t>softmax</a:t>
            </a:r>
            <a:r>
              <a:rPr lang="en-IN" b="0" dirty="0">
                <a:solidFill>
                  <a:srgbClr val="CE9178"/>
                </a:solidFill>
                <a:effectLst/>
                <a:highlight>
                  <a:srgbClr val="1E1E1E"/>
                </a:highlight>
                <a:latin typeface="Courier New" panose="02070309020205020404" pitchFamily="49" charset="0"/>
              </a:rPr>
              <a:t>'</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err="1">
                <a:solidFill>
                  <a:srgbClr val="D4D4D4"/>
                </a:solidFill>
                <a:effectLst/>
                <a:highlight>
                  <a:srgbClr val="1E1E1E"/>
                </a:highlight>
                <a:latin typeface="Courier New" panose="02070309020205020404" pitchFamily="49" charset="0"/>
              </a:rPr>
              <a:t>densenet_model.</a:t>
            </a:r>
            <a:r>
              <a:rPr lang="en-IN" b="0" dirty="0" err="1">
                <a:solidFill>
                  <a:srgbClr val="DCDCAA"/>
                </a:solidFill>
                <a:effectLst/>
                <a:highlight>
                  <a:srgbClr val="1E1E1E"/>
                </a:highlight>
                <a:latin typeface="Courier New" panose="02070309020205020404" pitchFamily="49" charset="0"/>
              </a:rPr>
              <a:t>compile</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optimizer=</a:t>
            </a:r>
            <a:r>
              <a:rPr lang="en-IN" b="0" dirty="0">
                <a:solidFill>
                  <a:srgbClr val="CE9178"/>
                </a:solidFill>
                <a:effectLst/>
                <a:highlight>
                  <a:srgbClr val="1E1E1E"/>
                </a:highlight>
                <a:latin typeface="Courier New" panose="02070309020205020404" pitchFamily="49" charset="0"/>
              </a:rPr>
              <a:t>'</a:t>
            </a:r>
            <a:r>
              <a:rPr lang="en-IN" b="0" dirty="0" err="1">
                <a:solidFill>
                  <a:srgbClr val="CE9178"/>
                </a:solidFill>
                <a:effectLst/>
                <a:highlight>
                  <a:srgbClr val="1E1E1E"/>
                </a:highlight>
                <a:latin typeface="Courier New" panose="02070309020205020404" pitchFamily="49" charset="0"/>
              </a:rPr>
              <a:t>adam</a:t>
            </a:r>
            <a:r>
              <a:rPr lang="en-IN" b="0" dirty="0">
                <a:solidFill>
                  <a:srgbClr val="CE9178"/>
                </a:solidFill>
                <a:effectLst/>
                <a:highlight>
                  <a:srgbClr val="1E1E1E"/>
                </a:highlight>
                <a:latin typeface="Courier New" panose="02070309020205020404" pitchFamily="49" charset="0"/>
              </a:rPr>
              <a:t>'</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 loss=</a:t>
            </a:r>
            <a:r>
              <a:rPr lang="en-IN" b="0" dirty="0">
                <a:solidFill>
                  <a:srgbClr val="CE9178"/>
                </a:solidFill>
                <a:effectLst/>
                <a:highlight>
                  <a:srgbClr val="1E1E1E"/>
                </a:highlight>
                <a:latin typeface="Courier New" panose="02070309020205020404" pitchFamily="49" charset="0"/>
              </a:rPr>
              <a:t>'</a:t>
            </a:r>
            <a:r>
              <a:rPr lang="en-IN" b="0" dirty="0" err="1">
                <a:solidFill>
                  <a:srgbClr val="CE9178"/>
                </a:solidFill>
                <a:effectLst/>
                <a:highlight>
                  <a:srgbClr val="1E1E1E"/>
                </a:highlight>
                <a:latin typeface="Courier New" panose="02070309020205020404" pitchFamily="49" charset="0"/>
              </a:rPr>
              <a:t>categorical_crossentropy</a:t>
            </a:r>
            <a:r>
              <a:rPr lang="en-IN" b="0" dirty="0">
                <a:solidFill>
                  <a:srgbClr val="CE9178"/>
                </a:solidFill>
                <a:effectLst/>
                <a:highlight>
                  <a:srgbClr val="1E1E1E"/>
                </a:highlight>
                <a:latin typeface="Courier New" panose="02070309020205020404" pitchFamily="49" charset="0"/>
              </a:rPr>
              <a:t>'</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 metrics=</a:t>
            </a:r>
            <a:r>
              <a:rPr lang="en-IN" b="0" dirty="0">
                <a:solidFill>
                  <a:srgbClr val="DCDCDC"/>
                </a:solidFill>
                <a:effectLst/>
                <a:highlight>
                  <a:srgbClr val="1E1E1E"/>
                </a:highlight>
                <a:latin typeface="Courier New" panose="02070309020205020404" pitchFamily="49" charset="0"/>
              </a:rPr>
              <a:t>[</a:t>
            </a:r>
            <a:r>
              <a:rPr lang="en-IN" b="0" dirty="0">
                <a:solidFill>
                  <a:srgbClr val="CE9178"/>
                </a:solidFill>
                <a:effectLst/>
                <a:highlight>
                  <a:srgbClr val="1E1E1E"/>
                </a:highlight>
                <a:latin typeface="Courier New" panose="02070309020205020404" pitchFamily="49" charset="0"/>
              </a:rPr>
              <a:t>'accuracy'</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err="1">
                <a:solidFill>
                  <a:srgbClr val="D4D4D4"/>
                </a:solidFill>
                <a:effectLst/>
                <a:highlight>
                  <a:srgbClr val="1E1E1E"/>
                </a:highlight>
                <a:latin typeface="Courier New" panose="02070309020205020404" pitchFamily="49" charset="0"/>
              </a:rPr>
              <a:t>densenet_model.summary</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err="1">
                <a:solidFill>
                  <a:srgbClr val="D4D4D4"/>
                </a:solidFill>
                <a:effectLst/>
                <a:highlight>
                  <a:srgbClr val="1E1E1E"/>
                </a:highlight>
                <a:latin typeface="Courier New" panose="02070309020205020404" pitchFamily="49" charset="0"/>
              </a:rPr>
              <a:t>tf.keras.utils.plot_model</a:t>
            </a:r>
            <a:r>
              <a:rPr lang="en-IN" b="0" dirty="0">
                <a:solidFill>
                  <a:srgbClr val="DCDCDC"/>
                </a:solidFill>
                <a:effectLst/>
                <a:highlight>
                  <a:srgbClr val="1E1E1E"/>
                </a:highlight>
                <a:latin typeface="Courier New" panose="02070309020205020404" pitchFamily="49" charset="0"/>
              </a:rPr>
              <a:t>(</a:t>
            </a:r>
            <a:r>
              <a:rPr lang="en-IN" b="0" dirty="0" err="1">
                <a:solidFill>
                  <a:srgbClr val="D4D4D4"/>
                </a:solidFill>
                <a:effectLst/>
                <a:highlight>
                  <a:srgbClr val="1E1E1E"/>
                </a:highlight>
                <a:latin typeface="Courier New" panose="02070309020205020404" pitchFamily="49" charset="0"/>
              </a:rPr>
              <a:t>densenet_model</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to_file</a:t>
            </a:r>
            <a:r>
              <a:rPr lang="en-IN" b="0" dirty="0">
                <a:solidFill>
                  <a:srgbClr val="D4D4D4"/>
                </a:solidFill>
                <a:effectLst/>
                <a:highlight>
                  <a:srgbClr val="1E1E1E"/>
                </a:highlight>
                <a:latin typeface="Courier New" panose="02070309020205020404" pitchFamily="49" charset="0"/>
              </a:rPr>
              <a:t>=</a:t>
            </a:r>
            <a:r>
              <a:rPr lang="en-IN" b="0" dirty="0">
                <a:solidFill>
                  <a:srgbClr val="CE9178"/>
                </a:solidFill>
                <a:effectLst/>
                <a:highlight>
                  <a:srgbClr val="1E1E1E"/>
                </a:highlight>
                <a:latin typeface="Courier New" panose="02070309020205020404" pitchFamily="49" charset="0"/>
              </a:rPr>
              <a:t>'densenet_model.png'</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inputs = </a:t>
            </a:r>
            <a:r>
              <a:rPr lang="en-IN" b="0" dirty="0" err="1">
                <a:solidFill>
                  <a:srgbClr val="D4D4D4"/>
                </a:solidFill>
                <a:effectLst/>
                <a:highlight>
                  <a:srgbClr val="1E1E1E"/>
                </a:highlight>
                <a:latin typeface="Courier New" panose="02070309020205020404" pitchFamily="49" charset="0"/>
              </a:rPr>
              <a:t>tf.keras.Input</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shape=</a:t>
            </a:r>
            <a:r>
              <a:rPr lang="en-IN" b="0" dirty="0">
                <a:solidFill>
                  <a:srgbClr val="DCDCDC"/>
                </a:solidFill>
                <a:effectLst/>
                <a:highlight>
                  <a:srgbClr val="1E1E1E"/>
                </a:highlight>
                <a:latin typeface="Courier New" panose="02070309020205020404" pitchFamily="49" charset="0"/>
              </a:rPr>
              <a:t>(</a:t>
            </a:r>
            <a:r>
              <a:rPr lang="en-IN" b="0" dirty="0">
                <a:solidFill>
                  <a:srgbClr val="B5CEA8"/>
                </a:solidFill>
                <a:effectLst/>
                <a:highlight>
                  <a:srgbClr val="1E1E1E"/>
                </a:highlight>
                <a:latin typeface="Courier New" panose="02070309020205020404" pitchFamily="49" charset="0"/>
              </a:rPr>
              <a:t>512</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 </a:t>
            </a:r>
            <a:r>
              <a:rPr lang="en-IN" b="0" dirty="0">
                <a:solidFill>
                  <a:srgbClr val="B5CEA8"/>
                </a:solidFill>
                <a:effectLst/>
                <a:highlight>
                  <a:srgbClr val="1E1E1E"/>
                </a:highlight>
                <a:latin typeface="Courier New" panose="02070309020205020404" pitchFamily="49" charset="0"/>
              </a:rPr>
              <a:t>512</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 </a:t>
            </a:r>
            <a:r>
              <a:rPr lang="en-IN" b="0" dirty="0">
                <a:solidFill>
                  <a:srgbClr val="B5CEA8"/>
                </a:solidFill>
                <a:effectLst/>
                <a:highlight>
                  <a:srgbClr val="1E1E1E"/>
                </a:highlight>
                <a:latin typeface="Courier New" panose="02070309020205020404" pitchFamily="49" charset="0"/>
              </a:rPr>
              <a:t>3</a:t>
            </a:r>
            <a:r>
              <a:rPr lang="en-IN" b="0" dirty="0">
                <a:solidFill>
                  <a:srgbClr val="DCDCDC"/>
                </a:solidFill>
                <a:effectLst/>
                <a:highlight>
                  <a:srgbClr val="1E1E1E"/>
                </a:highlight>
                <a:latin typeface="Courier New" panose="02070309020205020404" pitchFamily="49" charset="0"/>
              </a:rPr>
              <a:t>))</a:t>
            </a:r>
            <a:br>
              <a:rPr lang="en-IN" b="0" dirty="0">
                <a:solidFill>
                  <a:srgbClr val="D4D4D4"/>
                </a:solidFill>
                <a:effectLst/>
                <a:highlight>
                  <a:srgbClr val="1E1E1E"/>
                </a:highlight>
                <a:latin typeface="Courier New" panose="02070309020205020404" pitchFamily="49" charset="0"/>
              </a:rPr>
            </a:br>
            <a:r>
              <a:rPr lang="en-IN" b="0" dirty="0" err="1">
                <a:solidFill>
                  <a:srgbClr val="D4D4D4"/>
                </a:solidFill>
                <a:effectLst/>
                <a:highlight>
                  <a:srgbClr val="1E1E1E"/>
                </a:highlight>
                <a:latin typeface="Courier New" panose="02070309020205020404" pitchFamily="49" charset="0"/>
              </a:rPr>
              <a:t>xception_output</a:t>
            </a:r>
            <a:r>
              <a:rPr lang="en-IN" b="0" dirty="0">
                <a:solidFill>
                  <a:srgbClr val="D4D4D4"/>
                </a:solidFill>
                <a:effectLst/>
                <a:highlight>
                  <a:srgbClr val="1E1E1E"/>
                </a:highlight>
                <a:latin typeface="Courier New" panose="02070309020205020404" pitchFamily="49" charset="0"/>
              </a:rPr>
              <a:t> = </a:t>
            </a:r>
            <a:r>
              <a:rPr lang="en-IN" b="0" dirty="0" err="1">
                <a:solidFill>
                  <a:srgbClr val="D4D4D4"/>
                </a:solidFill>
                <a:effectLst/>
                <a:highlight>
                  <a:srgbClr val="1E1E1E"/>
                </a:highlight>
                <a:latin typeface="Courier New" panose="02070309020205020404" pitchFamily="49" charset="0"/>
              </a:rPr>
              <a:t>xception_model</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inputs</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err="1">
                <a:solidFill>
                  <a:srgbClr val="D4D4D4"/>
                </a:solidFill>
                <a:effectLst/>
                <a:highlight>
                  <a:srgbClr val="1E1E1E"/>
                </a:highlight>
                <a:latin typeface="Courier New" panose="02070309020205020404" pitchFamily="49" charset="0"/>
              </a:rPr>
              <a:t>densenet_output</a:t>
            </a:r>
            <a:r>
              <a:rPr lang="en-IN" b="0" dirty="0">
                <a:solidFill>
                  <a:srgbClr val="D4D4D4"/>
                </a:solidFill>
                <a:effectLst/>
                <a:highlight>
                  <a:srgbClr val="1E1E1E"/>
                </a:highlight>
                <a:latin typeface="Courier New" panose="02070309020205020404" pitchFamily="49" charset="0"/>
              </a:rPr>
              <a:t> = </a:t>
            </a:r>
            <a:r>
              <a:rPr lang="en-IN" b="0" dirty="0" err="1">
                <a:solidFill>
                  <a:srgbClr val="D4D4D4"/>
                </a:solidFill>
                <a:effectLst/>
                <a:highlight>
                  <a:srgbClr val="1E1E1E"/>
                </a:highlight>
                <a:latin typeface="Courier New" panose="02070309020205020404" pitchFamily="49" charset="0"/>
              </a:rPr>
              <a:t>densenet_model</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inputs</a:t>
            </a:r>
            <a:r>
              <a:rPr lang="en-IN" b="0" dirty="0">
                <a:solidFill>
                  <a:srgbClr val="DCDCDC"/>
                </a:solidFill>
                <a:effectLst/>
                <a:highlight>
                  <a:srgbClr val="1E1E1E"/>
                </a:highlight>
                <a:latin typeface="Courier New" panose="02070309020205020404" pitchFamily="49" charset="0"/>
              </a:rPr>
              <a:t>)</a:t>
            </a:r>
            <a:br>
              <a:rPr lang="en-IN" b="0" dirty="0">
                <a:solidFill>
                  <a:srgbClr val="D4D4D4"/>
                </a:solidFill>
                <a:effectLst/>
                <a:highlight>
                  <a:srgbClr val="1E1E1E"/>
                </a:highlight>
                <a:latin typeface="Courier New" panose="02070309020205020404" pitchFamily="49" charset="0"/>
              </a:rPr>
            </a:br>
            <a:r>
              <a:rPr lang="en-IN" b="0" dirty="0">
                <a:solidFill>
                  <a:srgbClr val="D4D4D4"/>
                </a:solidFill>
                <a:effectLst/>
                <a:highlight>
                  <a:srgbClr val="1E1E1E"/>
                </a:highlight>
                <a:latin typeface="Courier New" panose="02070309020205020404" pitchFamily="49" charset="0"/>
              </a:rPr>
              <a:t>outputs = </a:t>
            </a:r>
            <a:r>
              <a:rPr lang="en-IN" b="0" dirty="0" err="1">
                <a:solidFill>
                  <a:srgbClr val="D4D4D4"/>
                </a:solidFill>
                <a:effectLst/>
                <a:highlight>
                  <a:srgbClr val="1E1E1E"/>
                </a:highlight>
                <a:latin typeface="Courier New" panose="02070309020205020404" pitchFamily="49" charset="0"/>
              </a:rPr>
              <a:t>tf.keras.layers.average</a:t>
            </a:r>
            <a:r>
              <a:rPr lang="en-IN" b="0" dirty="0">
                <a:solidFill>
                  <a:srgbClr val="DCDCDC"/>
                </a:solidFill>
                <a:effectLst/>
                <a:highlight>
                  <a:srgbClr val="1E1E1E"/>
                </a:highlight>
                <a:latin typeface="Courier New" panose="02070309020205020404" pitchFamily="49" charset="0"/>
              </a:rPr>
              <a:t>([</a:t>
            </a:r>
            <a:r>
              <a:rPr lang="en-IN" b="0" dirty="0" err="1">
                <a:solidFill>
                  <a:srgbClr val="D4D4D4"/>
                </a:solidFill>
                <a:effectLst/>
                <a:highlight>
                  <a:srgbClr val="1E1E1E"/>
                </a:highlight>
                <a:latin typeface="Courier New" panose="02070309020205020404" pitchFamily="49" charset="0"/>
              </a:rPr>
              <a:t>densenet_output</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xception_output</a:t>
            </a:r>
            <a:r>
              <a:rPr lang="en-IN" b="0" dirty="0">
                <a:solidFill>
                  <a:srgbClr val="DCDCDC"/>
                </a:solidFill>
                <a:effectLst/>
                <a:highlight>
                  <a:srgbClr val="1E1E1E"/>
                </a:highlight>
                <a:latin typeface="Courier New" panose="02070309020205020404" pitchFamily="49" charset="0"/>
              </a:rPr>
              <a:t>])</a:t>
            </a:r>
            <a:br>
              <a:rPr lang="en-IN" b="0" dirty="0">
                <a:solidFill>
                  <a:srgbClr val="D4D4D4"/>
                </a:solidFill>
                <a:effectLst/>
                <a:highlight>
                  <a:srgbClr val="1E1E1E"/>
                </a:highlight>
                <a:latin typeface="Courier New" panose="02070309020205020404" pitchFamily="49" charset="0"/>
              </a:rPr>
            </a:br>
            <a:r>
              <a:rPr lang="en-IN" b="0" dirty="0">
                <a:solidFill>
                  <a:srgbClr val="D4D4D4"/>
                </a:solidFill>
                <a:effectLst/>
                <a:highlight>
                  <a:srgbClr val="1E1E1E"/>
                </a:highlight>
                <a:latin typeface="Courier New" panose="02070309020205020404" pitchFamily="49" charset="0"/>
              </a:rPr>
              <a:t>model = </a:t>
            </a:r>
            <a:r>
              <a:rPr lang="en-IN" b="0" dirty="0" err="1">
                <a:solidFill>
                  <a:srgbClr val="D4D4D4"/>
                </a:solidFill>
                <a:effectLst/>
                <a:highlight>
                  <a:srgbClr val="1E1E1E"/>
                </a:highlight>
                <a:latin typeface="Courier New" panose="02070309020205020404" pitchFamily="49" charset="0"/>
              </a:rPr>
              <a:t>tf.keras.Model</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inputs=inputs</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 outputs=outputs</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err="1">
                <a:solidFill>
                  <a:srgbClr val="D4D4D4"/>
                </a:solidFill>
                <a:effectLst/>
                <a:highlight>
                  <a:srgbClr val="1E1E1E"/>
                </a:highlight>
                <a:latin typeface="Courier New" panose="02070309020205020404" pitchFamily="49" charset="0"/>
              </a:rPr>
              <a:t>model.</a:t>
            </a:r>
            <a:r>
              <a:rPr lang="en-IN" b="0" dirty="0" err="1">
                <a:solidFill>
                  <a:srgbClr val="DCDCAA"/>
                </a:solidFill>
                <a:effectLst/>
                <a:highlight>
                  <a:srgbClr val="1E1E1E"/>
                </a:highlight>
                <a:latin typeface="Courier New" panose="02070309020205020404" pitchFamily="49" charset="0"/>
              </a:rPr>
              <a:t>compile</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optimizer=</a:t>
            </a:r>
            <a:r>
              <a:rPr lang="en-IN" b="0" dirty="0">
                <a:solidFill>
                  <a:srgbClr val="CE9178"/>
                </a:solidFill>
                <a:effectLst/>
                <a:highlight>
                  <a:srgbClr val="1E1E1E"/>
                </a:highlight>
                <a:latin typeface="Courier New" panose="02070309020205020404" pitchFamily="49" charset="0"/>
              </a:rPr>
              <a:t>'</a:t>
            </a:r>
            <a:r>
              <a:rPr lang="en-IN" b="0" dirty="0" err="1">
                <a:solidFill>
                  <a:srgbClr val="CE9178"/>
                </a:solidFill>
                <a:effectLst/>
                <a:highlight>
                  <a:srgbClr val="1E1E1E"/>
                </a:highlight>
                <a:latin typeface="Courier New" panose="02070309020205020404" pitchFamily="49" charset="0"/>
              </a:rPr>
              <a:t>adam</a:t>
            </a:r>
            <a:r>
              <a:rPr lang="en-IN" b="0" dirty="0">
                <a:solidFill>
                  <a:srgbClr val="CE9178"/>
                </a:solidFill>
                <a:effectLst/>
                <a:highlight>
                  <a:srgbClr val="1E1E1E"/>
                </a:highlight>
                <a:latin typeface="Courier New" panose="02070309020205020404" pitchFamily="49" charset="0"/>
              </a:rPr>
              <a:t>'</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 loss=</a:t>
            </a:r>
            <a:r>
              <a:rPr lang="en-IN" b="0" dirty="0">
                <a:solidFill>
                  <a:srgbClr val="CE9178"/>
                </a:solidFill>
                <a:effectLst/>
                <a:highlight>
                  <a:srgbClr val="1E1E1E"/>
                </a:highlight>
                <a:latin typeface="Courier New" panose="02070309020205020404" pitchFamily="49" charset="0"/>
              </a:rPr>
              <a:t>'</a:t>
            </a:r>
            <a:r>
              <a:rPr lang="en-IN" b="0" dirty="0" err="1">
                <a:solidFill>
                  <a:srgbClr val="CE9178"/>
                </a:solidFill>
                <a:effectLst/>
                <a:highlight>
                  <a:srgbClr val="1E1E1E"/>
                </a:highlight>
                <a:latin typeface="Courier New" panose="02070309020205020404" pitchFamily="49" charset="0"/>
              </a:rPr>
              <a:t>categorical_crossentropy</a:t>
            </a:r>
            <a:r>
              <a:rPr lang="en-IN" b="0" dirty="0">
                <a:solidFill>
                  <a:srgbClr val="CE9178"/>
                </a:solidFill>
                <a:effectLst/>
                <a:highlight>
                  <a:srgbClr val="1E1E1E"/>
                </a:highlight>
                <a:latin typeface="Courier New" panose="02070309020205020404" pitchFamily="49" charset="0"/>
              </a:rPr>
              <a:t>'</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 metrics=</a:t>
            </a:r>
            <a:r>
              <a:rPr lang="en-IN" b="0" dirty="0">
                <a:solidFill>
                  <a:srgbClr val="DCDCDC"/>
                </a:solidFill>
                <a:effectLst/>
                <a:highlight>
                  <a:srgbClr val="1E1E1E"/>
                </a:highlight>
                <a:latin typeface="Courier New" panose="02070309020205020404" pitchFamily="49" charset="0"/>
              </a:rPr>
              <a:t>[</a:t>
            </a:r>
            <a:r>
              <a:rPr lang="en-IN" b="0" dirty="0">
                <a:solidFill>
                  <a:srgbClr val="CE9178"/>
                </a:solidFill>
                <a:effectLst/>
                <a:highlight>
                  <a:srgbClr val="1E1E1E"/>
                </a:highlight>
                <a:latin typeface="Courier New" panose="02070309020205020404" pitchFamily="49" charset="0"/>
              </a:rPr>
              <a:t>'accuracy'</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err="1">
                <a:solidFill>
                  <a:srgbClr val="D4D4D4"/>
                </a:solidFill>
                <a:effectLst/>
                <a:highlight>
                  <a:srgbClr val="1E1E1E"/>
                </a:highlight>
                <a:latin typeface="Courier New" panose="02070309020205020404" pitchFamily="49" charset="0"/>
              </a:rPr>
              <a:t>model.summary</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endParaRPr lang="en-IN" b="0" dirty="0">
              <a:solidFill>
                <a:srgbClr val="D4D4D4"/>
              </a:solidFill>
              <a:effectLst/>
              <a:highlight>
                <a:srgbClr val="1E1E1E"/>
              </a:highlight>
              <a:latin typeface="Courier New" panose="02070309020205020404" pitchFamily="49" charset="0"/>
            </a:endParaRPr>
          </a:p>
        </p:txBody>
      </p:sp>
    </p:spTree>
    <p:extLst>
      <p:ext uri="{BB962C8B-B14F-4D97-AF65-F5344CB8AC3E}">
        <p14:creationId xmlns:p14="http://schemas.microsoft.com/office/powerpoint/2010/main" val="176243602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10">
            <a:extLst>
              <a:ext uri="{FF2B5EF4-FFF2-40B4-BE49-F238E27FC236}">
                <a16:creationId xmlns:a16="http://schemas.microsoft.com/office/drawing/2014/main" id="{D49D2BA5-3DDC-B9A4-56DF-BA4E8CB13FDB}"/>
              </a:ext>
            </a:extLst>
          </p:cNvPr>
          <p:cNvSpPr/>
          <p:nvPr/>
        </p:nvSpPr>
        <p:spPr>
          <a:xfrm>
            <a:off x="903249" y="780585"/>
            <a:ext cx="12868507" cy="6657277"/>
          </a:xfrm>
          <a:prstGeom prst="roundRect">
            <a:avLst>
              <a:gd name="adj" fmla="val 3254"/>
            </a:avLst>
          </a:prstGeom>
          <a:solidFill>
            <a:srgbClr val="E1E1EA"/>
          </a:solidFill>
          <a:ln w="7620">
            <a:solidFill>
              <a:srgbClr val="C7C7D0"/>
            </a:solidFill>
            <a:prstDash val="solid"/>
          </a:ln>
        </p:spPr>
        <p:txBody>
          <a:bodyPr/>
          <a:lstStyle/>
          <a:p>
            <a:r>
              <a:rPr lang="en-IN" b="0" dirty="0">
                <a:solidFill>
                  <a:srgbClr val="D4D4D4"/>
                </a:solidFill>
                <a:effectLst/>
                <a:highlight>
                  <a:srgbClr val="1E1E1E"/>
                </a:highlight>
                <a:latin typeface="Courier New" panose="02070309020205020404" pitchFamily="49" charset="0"/>
              </a:rPr>
              <a:t>LR_START = </a:t>
            </a:r>
            <a:r>
              <a:rPr lang="en-IN" b="0" dirty="0">
                <a:solidFill>
                  <a:srgbClr val="B5CEA8"/>
                </a:solidFill>
                <a:effectLst/>
                <a:highlight>
                  <a:srgbClr val="1E1E1E"/>
                </a:highlight>
                <a:latin typeface="Courier New" panose="02070309020205020404" pitchFamily="49" charset="0"/>
              </a:rPr>
              <a:t>0.00001</a:t>
            </a:r>
            <a:endParaRPr lang="en-IN"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LR_MAX = </a:t>
            </a:r>
            <a:r>
              <a:rPr lang="en-IN" b="0" dirty="0">
                <a:solidFill>
                  <a:srgbClr val="B5CEA8"/>
                </a:solidFill>
                <a:effectLst/>
                <a:highlight>
                  <a:srgbClr val="1E1E1E"/>
                </a:highlight>
                <a:latin typeface="Courier New" panose="02070309020205020404" pitchFamily="49" charset="0"/>
              </a:rPr>
              <a:t>0.0001</a:t>
            </a:r>
            <a:endParaRPr lang="en-IN"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LR_MIN = </a:t>
            </a:r>
            <a:r>
              <a:rPr lang="en-IN" b="0" dirty="0">
                <a:solidFill>
                  <a:srgbClr val="B5CEA8"/>
                </a:solidFill>
                <a:effectLst/>
                <a:highlight>
                  <a:srgbClr val="1E1E1E"/>
                </a:highlight>
                <a:latin typeface="Courier New" panose="02070309020205020404" pitchFamily="49" charset="0"/>
              </a:rPr>
              <a:t>0.00001</a:t>
            </a:r>
            <a:endParaRPr lang="en-IN"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LR_RAMPUP_EPOCHS = </a:t>
            </a:r>
            <a:r>
              <a:rPr lang="en-IN" b="0" dirty="0">
                <a:solidFill>
                  <a:srgbClr val="B5CEA8"/>
                </a:solidFill>
                <a:effectLst/>
                <a:highlight>
                  <a:srgbClr val="1E1E1E"/>
                </a:highlight>
                <a:latin typeface="Courier New" panose="02070309020205020404" pitchFamily="49" charset="0"/>
              </a:rPr>
              <a:t>15</a:t>
            </a:r>
            <a:endParaRPr lang="en-IN"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LR_SUSTAIN_EPOCHS = </a:t>
            </a:r>
            <a:r>
              <a:rPr lang="en-IN" b="0" dirty="0">
                <a:solidFill>
                  <a:srgbClr val="B5CEA8"/>
                </a:solidFill>
                <a:effectLst/>
                <a:highlight>
                  <a:srgbClr val="1E1E1E"/>
                </a:highlight>
                <a:latin typeface="Courier New" panose="02070309020205020404" pitchFamily="49" charset="0"/>
              </a:rPr>
              <a:t>3</a:t>
            </a:r>
            <a:endParaRPr lang="en-IN"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LR_EXP_DECAY = </a:t>
            </a:r>
            <a:r>
              <a:rPr lang="en-IN" b="0" dirty="0">
                <a:solidFill>
                  <a:srgbClr val="B5CEA8"/>
                </a:solidFill>
                <a:effectLst/>
                <a:highlight>
                  <a:srgbClr val="1E1E1E"/>
                </a:highlight>
                <a:latin typeface="Courier New" panose="02070309020205020404" pitchFamily="49" charset="0"/>
              </a:rPr>
              <a:t>.8</a:t>
            </a:r>
            <a:endParaRPr lang="en-IN"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EPOCHS = </a:t>
            </a:r>
            <a:r>
              <a:rPr lang="en-IN" b="0" dirty="0">
                <a:solidFill>
                  <a:srgbClr val="B5CEA8"/>
                </a:solidFill>
                <a:effectLst/>
                <a:highlight>
                  <a:srgbClr val="1E1E1E"/>
                </a:highlight>
                <a:latin typeface="Courier New" panose="02070309020205020404" pitchFamily="49" charset="0"/>
              </a:rPr>
              <a:t>100</a:t>
            </a:r>
            <a:endParaRPr lang="en-IN" b="0" dirty="0">
              <a:solidFill>
                <a:srgbClr val="D4D4D4"/>
              </a:solidFill>
              <a:effectLst/>
              <a:highlight>
                <a:srgbClr val="1E1E1E"/>
              </a:highlight>
              <a:latin typeface="Courier New" panose="02070309020205020404" pitchFamily="49" charset="0"/>
            </a:endParaRPr>
          </a:p>
          <a:p>
            <a:br>
              <a:rPr lang="en-IN" b="0" dirty="0">
                <a:solidFill>
                  <a:srgbClr val="D4D4D4"/>
                </a:solidFill>
                <a:effectLst/>
                <a:highlight>
                  <a:srgbClr val="1E1E1E"/>
                </a:highlight>
                <a:latin typeface="Courier New" panose="02070309020205020404" pitchFamily="49" charset="0"/>
              </a:rPr>
            </a:br>
            <a:r>
              <a:rPr lang="en-IN" b="0" dirty="0">
                <a:solidFill>
                  <a:srgbClr val="569CD6"/>
                </a:solidFill>
                <a:effectLst/>
                <a:highlight>
                  <a:srgbClr val="1E1E1E"/>
                </a:highlight>
                <a:latin typeface="Courier New" panose="02070309020205020404" pitchFamily="49" charset="0"/>
              </a:rPr>
              <a:t>def</a:t>
            </a:r>
            <a:r>
              <a:rPr lang="en-IN" b="0" dirty="0">
                <a:solidFill>
                  <a:srgbClr val="D4D4D4"/>
                </a:solidFill>
                <a:effectLst/>
                <a:highlight>
                  <a:srgbClr val="1E1E1E"/>
                </a:highlight>
                <a:latin typeface="Courier New" panose="02070309020205020404" pitchFamily="49" charset="0"/>
              </a:rPr>
              <a:t> </a:t>
            </a:r>
            <a:r>
              <a:rPr lang="en-IN" b="0" dirty="0" err="1">
                <a:solidFill>
                  <a:srgbClr val="DCDCAA"/>
                </a:solidFill>
                <a:effectLst/>
                <a:highlight>
                  <a:srgbClr val="1E1E1E"/>
                </a:highlight>
                <a:latin typeface="Courier New" panose="02070309020205020404" pitchFamily="49" charset="0"/>
              </a:rPr>
              <a:t>lrfn</a:t>
            </a:r>
            <a:r>
              <a:rPr lang="en-IN" b="0" dirty="0">
                <a:solidFill>
                  <a:srgbClr val="D4D4D4"/>
                </a:solidFill>
                <a:effectLst/>
                <a:highlight>
                  <a:srgbClr val="1E1E1E"/>
                </a:highlight>
                <a:latin typeface="Courier New" panose="02070309020205020404" pitchFamily="49" charset="0"/>
              </a:rPr>
              <a:t>(</a:t>
            </a:r>
            <a:r>
              <a:rPr lang="en-IN" b="0" dirty="0">
                <a:solidFill>
                  <a:srgbClr val="9CDCFE"/>
                </a:solidFill>
                <a:effectLst/>
                <a:highlight>
                  <a:srgbClr val="1E1E1E"/>
                </a:highlight>
                <a:latin typeface="Courier New" panose="02070309020205020404" pitchFamily="49" charset="0"/>
              </a:rPr>
              <a:t>epoch</a:t>
            </a:r>
            <a:r>
              <a:rPr lang="en-IN" b="0" dirty="0">
                <a:solidFill>
                  <a:srgbClr val="D4D4D4"/>
                </a:solidFill>
                <a:effectLst/>
                <a:highlight>
                  <a:srgbClr val="1E1E1E"/>
                </a:highlight>
                <a:latin typeface="Courier New" panose="02070309020205020404" pitchFamily="49" charset="0"/>
              </a:rPr>
              <a:t>)</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    </a:t>
            </a:r>
            <a:r>
              <a:rPr lang="en-IN" b="0" dirty="0">
                <a:solidFill>
                  <a:srgbClr val="C586C0"/>
                </a:solidFill>
                <a:effectLst/>
                <a:highlight>
                  <a:srgbClr val="1E1E1E"/>
                </a:highlight>
                <a:latin typeface="Courier New" panose="02070309020205020404" pitchFamily="49" charset="0"/>
              </a:rPr>
              <a:t>if</a:t>
            </a:r>
            <a:r>
              <a:rPr lang="en-IN" b="0" dirty="0">
                <a:solidFill>
                  <a:srgbClr val="D4D4D4"/>
                </a:solidFill>
                <a:effectLst/>
                <a:highlight>
                  <a:srgbClr val="1E1E1E"/>
                </a:highlight>
                <a:latin typeface="Courier New" panose="02070309020205020404" pitchFamily="49" charset="0"/>
              </a:rPr>
              <a:t> epoch &lt; LR_RAMPUP_EPOCHS</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lr</a:t>
            </a:r>
            <a:r>
              <a:rPr lang="en-IN" b="0" dirty="0">
                <a:solidFill>
                  <a:srgbClr val="D4D4D4"/>
                </a:solidFill>
                <a:effectLst/>
                <a:highlight>
                  <a:srgbClr val="1E1E1E"/>
                </a:highlight>
                <a:latin typeface="Courier New" panose="02070309020205020404" pitchFamily="49" charset="0"/>
              </a:rPr>
              <a:t> = </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LR_MAX - LR_START</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 / LR_RAMPUP_EPOCHS * epoch + LR_START</a:t>
            </a:r>
          </a:p>
          <a:p>
            <a:r>
              <a:rPr lang="en-IN" b="0" dirty="0">
                <a:solidFill>
                  <a:srgbClr val="D4D4D4"/>
                </a:solidFill>
                <a:effectLst/>
                <a:highlight>
                  <a:srgbClr val="1E1E1E"/>
                </a:highlight>
                <a:latin typeface="Courier New" panose="02070309020205020404" pitchFamily="49" charset="0"/>
              </a:rPr>
              <a:t>    </a:t>
            </a:r>
            <a:r>
              <a:rPr lang="en-IN" b="0" dirty="0" err="1">
                <a:solidFill>
                  <a:srgbClr val="C586C0"/>
                </a:solidFill>
                <a:effectLst/>
                <a:highlight>
                  <a:srgbClr val="1E1E1E"/>
                </a:highlight>
                <a:latin typeface="Courier New" panose="02070309020205020404" pitchFamily="49" charset="0"/>
              </a:rPr>
              <a:t>elif</a:t>
            </a:r>
            <a:r>
              <a:rPr lang="en-IN" b="0" dirty="0">
                <a:solidFill>
                  <a:srgbClr val="D4D4D4"/>
                </a:solidFill>
                <a:effectLst/>
                <a:highlight>
                  <a:srgbClr val="1E1E1E"/>
                </a:highlight>
                <a:latin typeface="Courier New" panose="02070309020205020404" pitchFamily="49" charset="0"/>
              </a:rPr>
              <a:t> epoch &lt; LR_RAMPUP_EPOCHS + LR_SUSTAIN_EPOCHS</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lr</a:t>
            </a:r>
            <a:r>
              <a:rPr lang="en-IN" b="0" dirty="0">
                <a:solidFill>
                  <a:srgbClr val="D4D4D4"/>
                </a:solidFill>
                <a:effectLst/>
                <a:highlight>
                  <a:srgbClr val="1E1E1E"/>
                </a:highlight>
                <a:latin typeface="Courier New" panose="02070309020205020404" pitchFamily="49" charset="0"/>
              </a:rPr>
              <a:t> = LR_MAX</a:t>
            </a:r>
          </a:p>
          <a:p>
            <a:r>
              <a:rPr lang="en-IN" b="0" dirty="0">
                <a:solidFill>
                  <a:srgbClr val="D4D4D4"/>
                </a:solidFill>
                <a:effectLst/>
                <a:highlight>
                  <a:srgbClr val="1E1E1E"/>
                </a:highlight>
                <a:latin typeface="Courier New" panose="02070309020205020404" pitchFamily="49" charset="0"/>
              </a:rPr>
              <a:t>    </a:t>
            </a:r>
            <a:r>
              <a:rPr lang="en-IN" b="0" dirty="0">
                <a:solidFill>
                  <a:srgbClr val="C586C0"/>
                </a:solidFill>
                <a:effectLst/>
                <a:highlight>
                  <a:srgbClr val="1E1E1E"/>
                </a:highlight>
                <a:latin typeface="Courier New" panose="02070309020205020404" pitchFamily="49" charset="0"/>
              </a:rPr>
              <a:t>else</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lr</a:t>
            </a:r>
            <a:r>
              <a:rPr lang="en-IN" b="0" dirty="0">
                <a:solidFill>
                  <a:srgbClr val="D4D4D4"/>
                </a:solidFill>
                <a:effectLst/>
                <a:highlight>
                  <a:srgbClr val="1E1E1E"/>
                </a:highlight>
                <a:latin typeface="Courier New" panose="02070309020205020404" pitchFamily="49" charset="0"/>
              </a:rPr>
              <a:t> = </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LR_MAX - LR_MIN</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 * LR_EXP_DECAY**</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epoch - LR_RAMPUP_EPOCHS - LR_SUSTAIN_EPOCHS</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 + LR_MIN</a:t>
            </a:r>
          </a:p>
          <a:p>
            <a:r>
              <a:rPr lang="en-IN" b="0" dirty="0">
                <a:solidFill>
                  <a:srgbClr val="D4D4D4"/>
                </a:solidFill>
                <a:effectLst/>
                <a:highlight>
                  <a:srgbClr val="1E1E1E"/>
                </a:highlight>
                <a:latin typeface="Courier New" panose="02070309020205020404" pitchFamily="49" charset="0"/>
              </a:rPr>
              <a:t>    </a:t>
            </a:r>
            <a:r>
              <a:rPr lang="en-IN" b="0" dirty="0">
                <a:solidFill>
                  <a:srgbClr val="C586C0"/>
                </a:solidFill>
                <a:effectLst/>
                <a:highlight>
                  <a:srgbClr val="1E1E1E"/>
                </a:highlight>
                <a:latin typeface="Courier New" panose="02070309020205020404" pitchFamily="49" charset="0"/>
              </a:rPr>
              <a:t>return</a:t>
            </a:r>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lr</a:t>
            </a:r>
            <a:endParaRPr lang="en-IN" b="0" dirty="0">
              <a:solidFill>
                <a:srgbClr val="D4D4D4"/>
              </a:solidFill>
              <a:effectLst/>
              <a:highlight>
                <a:srgbClr val="1E1E1E"/>
              </a:highlight>
              <a:latin typeface="Courier New" panose="02070309020205020404" pitchFamily="49" charset="0"/>
            </a:endParaRPr>
          </a:p>
          <a:p>
            <a:br>
              <a:rPr lang="en-IN" b="0" dirty="0">
                <a:solidFill>
                  <a:srgbClr val="D4D4D4"/>
                </a:solidFill>
                <a:effectLst/>
                <a:highlight>
                  <a:srgbClr val="1E1E1E"/>
                </a:highlight>
                <a:latin typeface="Courier New" panose="02070309020205020404" pitchFamily="49" charset="0"/>
              </a:rPr>
            </a:br>
            <a:r>
              <a:rPr lang="en-IN" b="0" dirty="0" err="1">
                <a:solidFill>
                  <a:srgbClr val="D4D4D4"/>
                </a:solidFill>
                <a:effectLst/>
                <a:highlight>
                  <a:srgbClr val="1E1E1E"/>
                </a:highlight>
                <a:latin typeface="Courier New" panose="02070309020205020404" pitchFamily="49" charset="0"/>
              </a:rPr>
              <a:t>lr_callback</a:t>
            </a:r>
            <a:r>
              <a:rPr lang="en-IN" b="0" dirty="0">
                <a:solidFill>
                  <a:srgbClr val="D4D4D4"/>
                </a:solidFill>
                <a:effectLst/>
                <a:highlight>
                  <a:srgbClr val="1E1E1E"/>
                </a:highlight>
                <a:latin typeface="Courier New" panose="02070309020205020404" pitchFamily="49" charset="0"/>
              </a:rPr>
              <a:t> = </a:t>
            </a:r>
            <a:r>
              <a:rPr lang="en-IN" b="0" dirty="0" err="1">
                <a:solidFill>
                  <a:srgbClr val="D4D4D4"/>
                </a:solidFill>
                <a:effectLst/>
                <a:highlight>
                  <a:srgbClr val="1E1E1E"/>
                </a:highlight>
                <a:latin typeface="Courier New" panose="02070309020205020404" pitchFamily="49" charset="0"/>
              </a:rPr>
              <a:t>tf.keras.callbacks.LearningRateScheduler</a:t>
            </a:r>
            <a:r>
              <a:rPr lang="en-IN" b="0" dirty="0">
                <a:solidFill>
                  <a:srgbClr val="DCDCDC"/>
                </a:solidFill>
                <a:effectLst/>
                <a:highlight>
                  <a:srgbClr val="1E1E1E"/>
                </a:highlight>
                <a:latin typeface="Courier New" panose="02070309020205020404" pitchFamily="49" charset="0"/>
              </a:rPr>
              <a:t>(</a:t>
            </a:r>
            <a:r>
              <a:rPr lang="en-IN" b="0" dirty="0" err="1">
                <a:solidFill>
                  <a:srgbClr val="D4D4D4"/>
                </a:solidFill>
                <a:effectLst/>
                <a:highlight>
                  <a:srgbClr val="1E1E1E"/>
                </a:highlight>
                <a:latin typeface="Courier New" panose="02070309020205020404" pitchFamily="49" charset="0"/>
              </a:rPr>
              <a:t>lrfn</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 verbose=</a:t>
            </a:r>
            <a:r>
              <a:rPr lang="en-IN" b="0" dirty="0">
                <a:solidFill>
                  <a:srgbClr val="569CD6"/>
                </a:solidFill>
                <a:effectLst/>
                <a:highlight>
                  <a:srgbClr val="1E1E1E"/>
                </a:highlight>
                <a:latin typeface="Courier New" panose="02070309020205020404" pitchFamily="49" charset="0"/>
              </a:rPr>
              <a:t>True</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br>
              <a:rPr lang="en-IN" b="0" dirty="0">
                <a:solidFill>
                  <a:srgbClr val="D4D4D4"/>
                </a:solidFill>
                <a:effectLst/>
                <a:highlight>
                  <a:srgbClr val="1E1E1E"/>
                </a:highlight>
                <a:latin typeface="Courier New" panose="02070309020205020404" pitchFamily="49" charset="0"/>
              </a:rPr>
            </a:br>
            <a:r>
              <a:rPr lang="en-IN" b="0" dirty="0" err="1">
                <a:solidFill>
                  <a:srgbClr val="D4D4D4"/>
                </a:solidFill>
                <a:effectLst/>
                <a:highlight>
                  <a:srgbClr val="1E1E1E"/>
                </a:highlight>
                <a:latin typeface="Courier New" panose="02070309020205020404" pitchFamily="49" charset="0"/>
              </a:rPr>
              <a:t>rng</a:t>
            </a:r>
            <a:r>
              <a:rPr lang="en-IN" b="0" dirty="0">
                <a:solidFill>
                  <a:srgbClr val="D4D4D4"/>
                </a:solidFill>
                <a:effectLst/>
                <a:highlight>
                  <a:srgbClr val="1E1E1E"/>
                </a:highlight>
                <a:latin typeface="Courier New" panose="02070309020205020404" pitchFamily="49" charset="0"/>
              </a:rPr>
              <a:t> = </a:t>
            </a:r>
            <a:r>
              <a:rPr lang="en-IN" b="0" dirty="0">
                <a:solidFill>
                  <a:srgbClr val="DCDCDC"/>
                </a:solidFill>
                <a:effectLst/>
                <a:highlight>
                  <a:srgbClr val="1E1E1E"/>
                </a:highlight>
                <a:latin typeface="Courier New" panose="02070309020205020404" pitchFamily="49" charset="0"/>
              </a:rPr>
              <a:t>[</a:t>
            </a:r>
            <a:r>
              <a:rPr lang="en-IN" b="0" dirty="0" err="1">
                <a:solidFill>
                  <a:srgbClr val="D4D4D4"/>
                </a:solidFill>
                <a:effectLst/>
                <a:highlight>
                  <a:srgbClr val="1E1E1E"/>
                </a:highlight>
                <a:latin typeface="Courier New" panose="02070309020205020404" pitchFamily="49" charset="0"/>
              </a:rPr>
              <a:t>i</a:t>
            </a:r>
            <a:r>
              <a:rPr lang="en-IN" b="0" dirty="0">
                <a:solidFill>
                  <a:srgbClr val="D4D4D4"/>
                </a:solidFill>
                <a:effectLst/>
                <a:highlight>
                  <a:srgbClr val="1E1E1E"/>
                </a:highlight>
                <a:latin typeface="Courier New" panose="02070309020205020404" pitchFamily="49" charset="0"/>
              </a:rPr>
              <a:t> </a:t>
            </a:r>
            <a:r>
              <a:rPr lang="en-IN" b="0" dirty="0">
                <a:solidFill>
                  <a:srgbClr val="C586C0"/>
                </a:solidFill>
                <a:effectLst/>
                <a:highlight>
                  <a:srgbClr val="1E1E1E"/>
                </a:highlight>
                <a:latin typeface="Courier New" panose="02070309020205020404" pitchFamily="49" charset="0"/>
              </a:rPr>
              <a:t>for</a:t>
            </a:r>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i</a:t>
            </a:r>
            <a:r>
              <a:rPr lang="en-IN" b="0" dirty="0">
                <a:solidFill>
                  <a:srgbClr val="D4D4D4"/>
                </a:solidFill>
                <a:effectLst/>
                <a:highlight>
                  <a:srgbClr val="1E1E1E"/>
                </a:highlight>
                <a:latin typeface="Courier New" panose="02070309020205020404" pitchFamily="49" charset="0"/>
              </a:rPr>
              <a:t> </a:t>
            </a:r>
            <a:r>
              <a:rPr lang="en-IN" b="0" dirty="0">
                <a:solidFill>
                  <a:srgbClr val="82C6FF"/>
                </a:solidFill>
                <a:effectLst/>
                <a:highlight>
                  <a:srgbClr val="1E1E1E"/>
                </a:highlight>
                <a:latin typeface="Courier New" panose="02070309020205020404" pitchFamily="49" charset="0"/>
              </a:rPr>
              <a:t>in</a:t>
            </a:r>
            <a:r>
              <a:rPr lang="en-IN" b="0" dirty="0">
                <a:solidFill>
                  <a:srgbClr val="D4D4D4"/>
                </a:solidFill>
                <a:effectLst/>
                <a:highlight>
                  <a:srgbClr val="1E1E1E"/>
                </a:highlight>
                <a:latin typeface="Courier New" panose="02070309020205020404" pitchFamily="49" charset="0"/>
              </a:rPr>
              <a:t> </a:t>
            </a:r>
            <a:r>
              <a:rPr lang="en-IN" b="0" dirty="0">
                <a:solidFill>
                  <a:srgbClr val="DCDCAA"/>
                </a:solidFill>
                <a:effectLst/>
                <a:highlight>
                  <a:srgbClr val="1E1E1E"/>
                </a:highlight>
                <a:latin typeface="Courier New" panose="02070309020205020404" pitchFamily="49" charset="0"/>
              </a:rPr>
              <a:t>range</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EPOCHS</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y = </a:t>
            </a:r>
            <a:r>
              <a:rPr lang="en-IN" b="0" dirty="0">
                <a:solidFill>
                  <a:srgbClr val="DCDCDC"/>
                </a:solidFill>
                <a:effectLst/>
                <a:highlight>
                  <a:srgbClr val="1E1E1E"/>
                </a:highlight>
                <a:latin typeface="Courier New" panose="02070309020205020404" pitchFamily="49" charset="0"/>
              </a:rPr>
              <a:t>[</a:t>
            </a:r>
            <a:r>
              <a:rPr lang="en-IN" b="0" dirty="0" err="1">
                <a:solidFill>
                  <a:srgbClr val="D4D4D4"/>
                </a:solidFill>
                <a:effectLst/>
                <a:highlight>
                  <a:srgbClr val="1E1E1E"/>
                </a:highlight>
                <a:latin typeface="Courier New" panose="02070309020205020404" pitchFamily="49" charset="0"/>
              </a:rPr>
              <a:t>lrfn</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x</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 </a:t>
            </a:r>
            <a:r>
              <a:rPr lang="en-IN" b="0" dirty="0">
                <a:solidFill>
                  <a:srgbClr val="C586C0"/>
                </a:solidFill>
                <a:effectLst/>
                <a:highlight>
                  <a:srgbClr val="1E1E1E"/>
                </a:highlight>
                <a:latin typeface="Courier New" panose="02070309020205020404" pitchFamily="49" charset="0"/>
              </a:rPr>
              <a:t>for</a:t>
            </a:r>
            <a:r>
              <a:rPr lang="en-IN" b="0" dirty="0">
                <a:solidFill>
                  <a:srgbClr val="D4D4D4"/>
                </a:solidFill>
                <a:effectLst/>
                <a:highlight>
                  <a:srgbClr val="1E1E1E"/>
                </a:highlight>
                <a:latin typeface="Courier New" panose="02070309020205020404" pitchFamily="49" charset="0"/>
              </a:rPr>
              <a:t> x </a:t>
            </a:r>
            <a:r>
              <a:rPr lang="en-IN" b="0" dirty="0">
                <a:solidFill>
                  <a:srgbClr val="82C6FF"/>
                </a:solidFill>
                <a:effectLst/>
                <a:highlight>
                  <a:srgbClr val="1E1E1E"/>
                </a:highlight>
                <a:latin typeface="Courier New" panose="02070309020205020404" pitchFamily="49" charset="0"/>
              </a:rPr>
              <a:t>in</a:t>
            </a:r>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rng</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err="1">
                <a:solidFill>
                  <a:srgbClr val="D4D4D4"/>
                </a:solidFill>
                <a:effectLst/>
                <a:highlight>
                  <a:srgbClr val="1E1E1E"/>
                </a:highlight>
                <a:latin typeface="Courier New" panose="02070309020205020404" pitchFamily="49" charset="0"/>
              </a:rPr>
              <a:t>plt.plot</a:t>
            </a:r>
            <a:r>
              <a:rPr lang="en-IN" b="0" dirty="0">
                <a:solidFill>
                  <a:srgbClr val="DCDCDC"/>
                </a:solidFill>
                <a:effectLst/>
                <a:highlight>
                  <a:srgbClr val="1E1E1E"/>
                </a:highlight>
                <a:latin typeface="Courier New" panose="02070309020205020404" pitchFamily="49" charset="0"/>
              </a:rPr>
              <a:t>(</a:t>
            </a:r>
            <a:r>
              <a:rPr lang="en-IN" b="0" dirty="0" err="1">
                <a:solidFill>
                  <a:srgbClr val="D4D4D4"/>
                </a:solidFill>
                <a:effectLst/>
                <a:highlight>
                  <a:srgbClr val="1E1E1E"/>
                </a:highlight>
                <a:latin typeface="Courier New" panose="02070309020205020404" pitchFamily="49" charset="0"/>
              </a:rPr>
              <a:t>rng</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 y</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r>
              <a:rPr lang="en-IN" b="0" dirty="0">
                <a:solidFill>
                  <a:srgbClr val="DCDCAA"/>
                </a:solidFill>
                <a:effectLst/>
                <a:highlight>
                  <a:srgbClr val="1E1E1E"/>
                </a:highlight>
                <a:latin typeface="Courier New" panose="02070309020205020404" pitchFamily="49" charset="0"/>
              </a:rPr>
              <a:t>print</a:t>
            </a:r>
            <a:r>
              <a:rPr lang="en-IN" b="0" dirty="0">
                <a:solidFill>
                  <a:srgbClr val="DCDCDC"/>
                </a:solidFill>
                <a:effectLst/>
                <a:highlight>
                  <a:srgbClr val="1E1E1E"/>
                </a:highlight>
                <a:latin typeface="Courier New" panose="02070309020205020404" pitchFamily="49" charset="0"/>
              </a:rPr>
              <a:t>(</a:t>
            </a:r>
            <a:r>
              <a:rPr lang="en-IN" b="0" dirty="0">
                <a:solidFill>
                  <a:srgbClr val="CE9178"/>
                </a:solidFill>
                <a:effectLst/>
                <a:highlight>
                  <a:srgbClr val="1E1E1E"/>
                </a:highlight>
                <a:latin typeface="Courier New" panose="02070309020205020404" pitchFamily="49" charset="0"/>
              </a:rPr>
              <a:t>"Learning rate schedule: {:.3g} to {:.3g} to {:.3g}"</a:t>
            </a:r>
            <a:r>
              <a:rPr lang="en-IN" b="0" dirty="0">
                <a:solidFill>
                  <a:srgbClr val="D4D4D4"/>
                </a:solidFill>
                <a:effectLst/>
                <a:highlight>
                  <a:srgbClr val="1E1E1E"/>
                </a:highlight>
                <a:latin typeface="Courier New" panose="02070309020205020404" pitchFamily="49" charset="0"/>
              </a:rPr>
              <a:t>.</a:t>
            </a:r>
            <a:r>
              <a:rPr lang="en-IN" b="0" dirty="0">
                <a:solidFill>
                  <a:srgbClr val="DCDCAA"/>
                </a:solidFill>
                <a:effectLst/>
                <a:highlight>
                  <a:srgbClr val="1E1E1E"/>
                </a:highlight>
                <a:latin typeface="Courier New" panose="02070309020205020404" pitchFamily="49" charset="0"/>
              </a:rPr>
              <a:t>format</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y</a:t>
            </a:r>
            <a:r>
              <a:rPr lang="en-IN" b="0" dirty="0">
                <a:solidFill>
                  <a:srgbClr val="DCDCDC"/>
                </a:solidFill>
                <a:effectLst/>
                <a:highlight>
                  <a:srgbClr val="1E1E1E"/>
                </a:highlight>
                <a:latin typeface="Courier New" panose="02070309020205020404" pitchFamily="49" charset="0"/>
              </a:rPr>
              <a:t>[</a:t>
            </a:r>
            <a:r>
              <a:rPr lang="en-IN" b="0" dirty="0">
                <a:solidFill>
                  <a:srgbClr val="B5CEA8"/>
                </a:solidFill>
                <a:effectLst/>
                <a:highlight>
                  <a:srgbClr val="1E1E1E"/>
                </a:highlight>
                <a:latin typeface="Courier New" panose="02070309020205020404" pitchFamily="49" charset="0"/>
              </a:rPr>
              <a:t>0</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 </a:t>
            </a:r>
            <a:r>
              <a:rPr lang="en-IN" b="0" dirty="0">
                <a:solidFill>
                  <a:srgbClr val="DCDCAA"/>
                </a:solidFill>
                <a:effectLst/>
                <a:highlight>
                  <a:srgbClr val="1E1E1E"/>
                </a:highlight>
                <a:latin typeface="Courier New" panose="02070309020205020404" pitchFamily="49" charset="0"/>
              </a:rPr>
              <a:t>max</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y</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 y</a:t>
            </a:r>
            <a:r>
              <a:rPr lang="en-IN" b="0" dirty="0">
                <a:solidFill>
                  <a:srgbClr val="DCDCDC"/>
                </a:solidFill>
                <a:effectLst/>
                <a:highlight>
                  <a:srgbClr val="1E1E1E"/>
                </a:highlight>
                <a:latin typeface="Courier New" panose="02070309020205020404" pitchFamily="49" charset="0"/>
              </a:rPr>
              <a:t>[</a:t>
            </a:r>
            <a:r>
              <a:rPr lang="en-IN" b="0" dirty="0">
                <a:solidFill>
                  <a:srgbClr val="B5CEA8"/>
                </a:solidFill>
                <a:effectLst/>
                <a:highlight>
                  <a:srgbClr val="1E1E1E"/>
                </a:highlight>
                <a:latin typeface="Courier New" panose="02070309020205020404" pitchFamily="49" charset="0"/>
              </a:rPr>
              <a:t>-1</a:t>
            </a:r>
            <a:r>
              <a:rPr lang="en-IN" b="0" dirty="0">
                <a:solidFill>
                  <a:srgbClr val="DCDCDC"/>
                </a:solidFill>
                <a:effectLst/>
                <a:highlight>
                  <a:srgbClr val="1E1E1E"/>
                </a:highlight>
                <a:latin typeface="Courier New" panose="02070309020205020404" pitchFamily="49" charset="0"/>
              </a:rPr>
              <a:t>]))</a:t>
            </a:r>
            <a:endParaRPr lang="en-IN" b="0" dirty="0">
              <a:solidFill>
                <a:srgbClr val="D4D4D4"/>
              </a:solidFill>
              <a:effectLst/>
              <a:highlight>
                <a:srgbClr val="1E1E1E"/>
              </a:highlight>
              <a:latin typeface="Courier New" panose="02070309020205020404" pitchFamily="49" charset="0"/>
            </a:endParaRPr>
          </a:p>
          <a:p>
            <a:br>
              <a:rPr lang="en-IN" b="0" dirty="0">
                <a:solidFill>
                  <a:srgbClr val="D4D4D4"/>
                </a:solidFill>
                <a:effectLst/>
                <a:highlight>
                  <a:srgbClr val="1E1E1E"/>
                </a:highlight>
                <a:latin typeface="Courier New" panose="02070309020205020404" pitchFamily="49" charset="0"/>
              </a:rPr>
            </a:br>
            <a:endParaRPr lang="en-IN" b="0" dirty="0">
              <a:solidFill>
                <a:srgbClr val="D4D4D4"/>
              </a:solidFill>
              <a:effectLst/>
              <a:highlight>
                <a:srgbClr val="1E1E1E"/>
              </a:highlight>
              <a:latin typeface="Courier New" panose="02070309020205020404" pitchFamily="49" charset="0"/>
            </a:endParaRPr>
          </a:p>
        </p:txBody>
      </p:sp>
    </p:spTree>
    <p:extLst>
      <p:ext uri="{BB962C8B-B14F-4D97-AF65-F5344CB8AC3E}">
        <p14:creationId xmlns:p14="http://schemas.microsoft.com/office/powerpoint/2010/main" val="392301393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10">
            <a:extLst>
              <a:ext uri="{FF2B5EF4-FFF2-40B4-BE49-F238E27FC236}">
                <a16:creationId xmlns:a16="http://schemas.microsoft.com/office/drawing/2014/main" id="{63F781BC-6406-64F4-7FA4-97CC0E8F2239}"/>
              </a:ext>
            </a:extLst>
          </p:cNvPr>
          <p:cNvSpPr/>
          <p:nvPr/>
        </p:nvSpPr>
        <p:spPr>
          <a:xfrm>
            <a:off x="903249" y="780585"/>
            <a:ext cx="12868507" cy="6657277"/>
          </a:xfrm>
          <a:prstGeom prst="roundRect">
            <a:avLst>
              <a:gd name="adj" fmla="val 3254"/>
            </a:avLst>
          </a:prstGeom>
          <a:solidFill>
            <a:srgbClr val="E1E1EA"/>
          </a:solidFill>
          <a:ln w="7620">
            <a:solidFill>
              <a:srgbClr val="C7C7D0"/>
            </a:solidFill>
            <a:prstDash val="solid"/>
          </a:ln>
        </p:spPr>
        <p:txBody>
          <a:bodyPr/>
          <a:lstStyle/>
          <a:p>
            <a:endParaRPr lang="en-IN" dirty="0"/>
          </a:p>
        </p:txBody>
      </p:sp>
      <p:pic>
        <p:nvPicPr>
          <p:cNvPr id="4" name="Picture 3">
            <a:extLst>
              <a:ext uri="{FF2B5EF4-FFF2-40B4-BE49-F238E27FC236}">
                <a16:creationId xmlns:a16="http://schemas.microsoft.com/office/drawing/2014/main" id="{10D57EEF-E3C8-71A6-8E44-FF2769A94A69}"/>
              </a:ext>
            </a:extLst>
          </p:cNvPr>
          <p:cNvPicPr>
            <a:picLocks noChangeAspect="1"/>
          </p:cNvPicPr>
          <p:nvPr/>
        </p:nvPicPr>
        <p:blipFill rotWithShape="1">
          <a:blip r:embed="rId2"/>
          <a:srcRect l="915" t="11789" r="46265" b="32385"/>
          <a:stretch/>
        </p:blipFill>
        <p:spPr>
          <a:xfrm>
            <a:off x="1979342" y="1393902"/>
            <a:ext cx="10671716" cy="5709423"/>
          </a:xfrm>
          <a:prstGeom prst="rect">
            <a:avLst/>
          </a:prstGeom>
        </p:spPr>
      </p:pic>
    </p:spTree>
    <p:extLst>
      <p:ext uri="{BB962C8B-B14F-4D97-AF65-F5344CB8AC3E}">
        <p14:creationId xmlns:p14="http://schemas.microsoft.com/office/powerpoint/2010/main" val="35247797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75000"/>
            </a:srgbClr>
          </a:solidFill>
          <a:ln/>
        </p:spPr>
      </p:sp>
      <p:sp>
        <p:nvSpPr>
          <p:cNvPr id="4" name="Text 2"/>
          <p:cNvSpPr/>
          <p:nvPr/>
        </p:nvSpPr>
        <p:spPr>
          <a:xfrm>
            <a:off x="2037993" y="2027872"/>
            <a:ext cx="5554980" cy="694373"/>
          </a:xfrm>
          <a:prstGeom prst="rect">
            <a:avLst/>
          </a:prstGeom>
          <a:noFill/>
          <a:ln/>
        </p:spPr>
        <p:txBody>
          <a:bodyPr wrap="none" rtlCol="0" anchor="t"/>
          <a:lstStyle/>
          <a:p>
            <a:pPr marL="0" indent="0">
              <a:lnSpc>
                <a:spcPts val="5468"/>
              </a:lnSpc>
              <a:buNone/>
            </a:pPr>
            <a:r>
              <a:rPr lang="en-US" sz="4374" dirty="0">
                <a:solidFill>
                  <a:srgbClr val="1B1B27"/>
                </a:solidFill>
                <a:latin typeface="Raleway" pitchFamily="34" charset="0"/>
                <a:ea typeface="Raleway" pitchFamily="34" charset="-122"/>
                <a:cs typeface="Raleway" pitchFamily="34" charset="-120"/>
              </a:rPr>
              <a:t>Output</a:t>
            </a:r>
            <a:endParaRPr lang="en-US" sz="4374" dirty="0"/>
          </a:p>
        </p:txBody>
      </p:sp>
      <p:pic>
        <p:nvPicPr>
          <p:cNvPr id="5" name="Image 0" descr="preencoded.png"/>
          <p:cNvPicPr>
            <a:picLocks noChangeAspect="1"/>
          </p:cNvPicPr>
          <p:nvPr/>
        </p:nvPicPr>
        <p:blipFill>
          <a:blip r:embed="rId3"/>
          <a:stretch>
            <a:fillRect/>
          </a:stretch>
        </p:blipFill>
        <p:spPr>
          <a:xfrm>
            <a:off x="2037993" y="3166586"/>
            <a:ext cx="555427" cy="555427"/>
          </a:xfrm>
          <a:prstGeom prst="rect">
            <a:avLst/>
          </a:prstGeom>
        </p:spPr>
      </p:pic>
      <p:sp>
        <p:nvSpPr>
          <p:cNvPr id="6" name="Text 3"/>
          <p:cNvSpPr/>
          <p:nvPr/>
        </p:nvSpPr>
        <p:spPr>
          <a:xfrm>
            <a:off x="2037993" y="3944183"/>
            <a:ext cx="2777490" cy="347186"/>
          </a:xfrm>
          <a:prstGeom prst="rect">
            <a:avLst/>
          </a:prstGeom>
          <a:noFill/>
          <a:ln/>
        </p:spPr>
        <p:txBody>
          <a:bodyPr wrap="none" rtlCol="0" anchor="t"/>
          <a:lstStyle/>
          <a:p>
            <a:pPr marL="0" indent="0" algn="l">
              <a:lnSpc>
                <a:spcPts val="2734"/>
              </a:lnSpc>
              <a:buNone/>
            </a:pPr>
            <a:r>
              <a:rPr lang="en-US" sz="2187" dirty="0">
                <a:solidFill>
                  <a:srgbClr val="3C3939"/>
                </a:solidFill>
                <a:latin typeface="Raleway" pitchFamily="34" charset="0"/>
                <a:ea typeface="Raleway" pitchFamily="34" charset="-122"/>
                <a:cs typeface="Raleway" pitchFamily="34" charset="-120"/>
              </a:rPr>
              <a:t>Visualizations</a:t>
            </a:r>
            <a:endParaRPr lang="en-US" sz="2187" dirty="0"/>
          </a:p>
        </p:txBody>
      </p:sp>
      <p:sp>
        <p:nvSpPr>
          <p:cNvPr id="7" name="Text 4"/>
          <p:cNvSpPr/>
          <p:nvPr/>
        </p:nvSpPr>
        <p:spPr>
          <a:xfrm>
            <a:off x="2037993" y="4424601"/>
            <a:ext cx="3295888" cy="1421606"/>
          </a:xfrm>
          <a:prstGeom prst="rect">
            <a:avLst/>
          </a:prstGeom>
          <a:noFill/>
          <a:ln/>
        </p:spPr>
        <p:txBody>
          <a:bodyPr wrap="square" rtlCol="0" anchor="t"/>
          <a:lstStyle/>
          <a:p>
            <a:pPr marL="0" indent="0" algn="l">
              <a:lnSpc>
                <a:spcPts val="2799"/>
              </a:lnSpc>
              <a:buNone/>
            </a:pPr>
            <a:endParaRPr lang="en-US" sz="1750" dirty="0"/>
          </a:p>
        </p:txBody>
      </p:sp>
      <p:pic>
        <p:nvPicPr>
          <p:cNvPr id="8" name="Image 1" descr="preencoded.png"/>
          <p:cNvPicPr>
            <a:picLocks noChangeAspect="1"/>
          </p:cNvPicPr>
          <p:nvPr/>
        </p:nvPicPr>
        <p:blipFill>
          <a:blip r:embed="rId4"/>
          <a:stretch>
            <a:fillRect/>
          </a:stretch>
        </p:blipFill>
        <p:spPr>
          <a:xfrm>
            <a:off x="5667137" y="3166586"/>
            <a:ext cx="555427" cy="555427"/>
          </a:xfrm>
          <a:prstGeom prst="rect">
            <a:avLst/>
          </a:prstGeom>
        </p:spPr>
      </p:pic>
      <p:sp>
        <p:nvSpPr>
          <p:cNvPr id="9" name="Text 5"/>
          <p:cNvSpPr/>
          <p:nvPr/>
        </p:nvSpPr>
        <p:spPr>
          <a:xfrm>
            <a:off x="5667137" y="3944183"/>
            <a:ext cx="2777490" cy="347186"/>
          </a:xfrm>
          <a:prstGeom prst="rect">
            <a:avLst/>
          </a:prstGeom>
          <a:noFill/>
          <a:ln/>
        </p:spPr>
        <p:txBody>
          <a:bodyPr wrap="none" rtlCol="0" anchor="t"/>
          <a:lstStyle/>
          <a:p>
            <a:pPr marL="0" indent="0" algn="l">
              <a:lnSpc>
                <a:spcPts val="2734"/>
              </a:lnSpc>
              <a:buNone/>
            </a:pPr>
            <a:r>
              <a:rPr lang="en-US" sz="2187" dirty="0">
                <a:solidFill>
                  <a:srgbClr val="3C3939"/>
                </a:solidFill>
                <a:latin typeface="Raleway" pitchFamily="34" charset="0"/>
                <a:ea typeface="Raleway" pitchFamily="34" charset="-122"/>
                <a:cs typeface="Raleway" pitchFamily="34" charset="-120"/>
              </a:rPr>
              <a:t>Reports</a:t>
            </a:r>
            <a:endParaRPr lang="en-US" sz="2187" dirty="0"/>
          </a:p>
        </p:txBody>
      </p:sp>
      <p:sp>
        <p:nvSpPr>
          <p:cNvPr id="10" name="Text 6"/>
          <p:cNvSpPr/>
          <p:nvPr/>
        </p:nvSpPr>
        <p:spPr>
          <a:xfrm>
            <a:off x="5667137" y="4424601"/>
            <a:ext cx="3296007" cy="1421606"/>
          </a:xfrm>
          <a:prstGeom prst="rect">
            <a:avLst/>
          </a:prstGeom>
          <a:noFill/>
          <a:ln/>
        </p:spPr>
        <p:txBody>
          <a:bodyPr wrap="square" rtlCol="0" anchor="t"/>
          <a:lstStyle/>
          <a:p>
            <a:pPr marL="0" indent="0" algn="l">
              <a:lnSpc>
                <a:spcPts val="2799"/>
              </a:lnSpc>
              <a:buNone/>
            </a:pPr>
            <a:r>
              <a:rPr lang="en-US" sz="1750" dirty="0">
                <a:solidFill>
                  <a:srgbClr val="3C3939"/>
                </a:solidFill>
                <a:latin typeface="Roboto" pitchFamily="34" charset="0"/>
                <a:ea typeface="Roboto" pitchFamily="34" charset="-122"/>
                <a:cs typeface="Roboto" pitchFamily="34" charset="-120"/>
              </a:rPr>
              <a:t>Detailed reports will be generated to document the project's progress, methodology, and conclusions.</a:t>
            </a:r>
            <a:endParaRPr lang="en-US" sz="1750" dirty="0"/>
          </a:p>
        </p:txBody>
      </p:sp>
      <p:sp>
        <p:nvSpPr>
          <p:cNvPr id="12" name="Text 7"/>
          <p:cNvSpPr/>
          <p:nvPr/>
        </p:nvSpPr>
        <p:spPr>
          <a:xfrm>
            <a:off x="9296400" y="3944183"/>
            <a:ext cx="2777490" cy="347186"/>
          </a:xfrm>
          <a:prstGeom prst="rect">
            <a:avLst/>
          </a:prstGeom>
          <a:noFill/>
          <a:ln/>
        </p:spPr>
        <p:txBody>
          <a:bodyPr wrap="none" rtlCol="0" anchor="t"/>
          <a:lstStyle/>
          <a:p>
            <a:pPr marL="0" indent="0" algn="l">
              <a:lnSpc>
                <a:spcPts val="2734"/>
              </a:lnSpc>
              <a:buNone/>
            </a:pPr>
            <a:endParaRPr lang="en-US" sz="2187" dirty="0"/>
          </a:p>
        </p:txBody>
      </p:sp>
      <p:sp>
        <p:nvSpPr>
          <p:cNvPr id="13" name="Text 8"/>
          <p:cNvSpPr/>
          <p:nvPr/>
        </p:nvSpPr>
        <p:spPr>
          <a:xfrm>
            <a:off x="9296400" y="4424601"/>
            <a:ext cx="3296007" cy="1777008"/>
          </a:xfrm>
          <a:prstGeom prst="rect">
            <a:avLst/>
          </a:prstGeom>
          <a:noFill/>
          <a:ln/>
        </p:spPr>
        <p:txBody>
          <a:bodyPr wrap="square" rtlCol="0" anchor="t"/>
          <a:lstStyle/>
          <a:p>
            <a:pPr marL="0" indent="0" algn="l">
              <a:lnSpc>
                <a:spcPts val="2799"/>
              </a:lnSpc>
              <a:buNone/>
            </a:pPr>
            <a:endParaRPr lang="en-US" sz="1750" dirty="0"/>
          </a:p>
        </p:txBody>
      </p:sp>
      <p:pic>
        <p:nvPicPr>
          <p:cNvPr id="18" name="Picture 17">
            <a:extLst>
              <a:ext uri="{FF2B5EF4-FFF2-40B4-BE49-F238E27FC236}">
                <a16:creationId xmlns:a16="http://schemas.microsoft.com/office/drawing/2014/main" id="{5535ADC0-854F-E231-CDE5-890FB7E20CB6}"/>
              </a:ext>
            </a:extLst>
          </p:cNvPr>
          <p:cNvPicPr>
            <a:picLocks noChangeAspect="1"/>
          </p:cNvPicPr>
          <p:nvPr/>
        </p:nvPicPr>
        <p:blipFill rotWithShape="1">
          <a:blip r:embed="rId5"/>
          <a:srcRect l="5183" t="9486" r="17163" b="6639"/>
          <a:stretch/>
        </p:blipFill>
        <p:spPr>
          <a:xfrm>
            <a:off x="5148739" y="2949158"/>
            <a:ext cx="4538174" cy="3263300"/>
          </a:xfrm>
          <a:prstGeom prst="rect">
            <a:avLst/>
          </a:prstGeom>
        </p:spPr>
      </p:pic>
      <p:pic>
        <p:nvPicPr>
          <p:cNvPr id="19" name="Picture 18">
            <a:extLst>
              <a:ext uri="{FF2B5EF4-FFF2-40B4-BE49-F238E27FC236}">
                <a16:creationId xmlns:a16="http://schemas.microsoft.com/office/drawing/2014/main" id="{B8196C33-05B3-A2FC-266D-413D42C4BF1E}"/>
              </a:ext>
            </a:extLst>
          </p:cNvPr>
          <p:cNvPicPr>
            <a:picLocks noChangeAspect="1"/>
          </p:cNvPicPr>
          <p:nvPr/>
        </p:nvPicPr>
        <p:blipFill rotWithShape="1">
          <a:blip r:embed="rId6"/>
          <a:srcRect l="3506" t="15921" r="30489" b="9553"/>
          <a:stretch/>
        </p:blipFill>
        <p:spPr>
          <a:xfrm>
            <a:off x="304178" y="2938309"/>
            <a:ext cx="4725710" cy="3263300"/>
          </a:xfrm>
          <a:prstGeom prst="rect">
            <a:avLst/>
          </a:prstGeom>
        </p:spPr>
      </p:pic>
      <p:pic>
        <p:nvPicPr>
          <p:cNvPr id="20" name="Picture 19">
            <a:extLst>
              <a:ext uri="{FF2B5EF4-FFF2-40B4-BE49-F238E27FC236}">
                <a16:creationId xmlns:a16="http://schemas.microsoft.com/office/drawing/2014/main" id="{EF59D9CD-1C23-3B2A-9727-F59458CE9F41}"/>
              </a:ext>
            </a:extLst>
          </p:cNvPr>
          <p:cNvPicPr>
            <a:picLocks noChangeAspect="1"/>
          </p:cNvPicPr>
          <p:nvPr/>
        </p:nvPicPr>
        <p:blipFill rotWithShape="1">
          <a:blip r:embed="rId7"/>
          <a:srcRect l="7566" t="11788" r="52418" b="34240"/>
          <a:stretch/>
        </p:blipFill>
        <p:spPr>
          <a:xfrm>
            <a:off x="9889413" y="2938309"/>
            <a:ext cx="4436809" cy="3297603"/>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75000"/>
            </a:srgbClr>
          </a:solidFill>
          <a:ln/>
        </p:spPr>
      </p:sp>
      <p:sp>
        <p:nvSpPr>
          <p:cNvPr id="4" name="Text 2"/>
          <p:cNvSpPr/>
          <p:nvPr/>
        </p:nvSpPr>
        <p:spPr>
          <a:xfrm>
            <a:off x="2037993" y="3190042"/>
            <a:ext cx="5554980" cy="694373"/>
          </a:xfrm>
          <a:prstGeom prst="rect">
            <a:avLst/>
          </a:prstGeom>
          <a:noFill/>
          <a:ln/>
        </p:spPr>
        <p:txBody>
          <a:bodyPr wrap="none" rtlCol="0" anchor="t"/>
          <a:lstStyle/>
          <a:p>
            <a:pPr marL="0" indent="0">
              <a:lnSpc>
                <a:spcPts val="5468"/>
              </a:lnSpc>
              <a:buNone/>
            </a:pPr>
            <a:r>
              <a:rPr lang="en-US" sz="4374" dirty="0">
                <a:solidFill>
                  <a:srgbClr val="1B1B27"/>
                </a:solidFill>
                <a:latin typeface="Raleway" pitchFamily="34" charset="0"/>
                <a:ea typeface="Raleway" pitchFamily="34" charset="-122"/>
                <a:cs typeface="Raleway" pitchFamily="34" charset="-120"/>
              </a:rPr>
              <a:t>Abstraction</a:t>
            </a:r>
            <a:endParaRPr lang="en-US" sz="4374" dirty="0"/>
          </a:p>
        </p:txBody>
      </p:sp>
      <p:sp>
        <p:nvSpPr>
          <p:cNvPr id="5" name="Text 3"/>
          <p:cNvSpPr/>
          <p:nvPr/>
        </p:nvSpPr>
        <p:spPr>
          <a:xfrm>
            <a:off x="2037993" y="4328755"/>
            <a:ext cx="10554414" cy="878865"/>
          </a:xfrm>
          <a:prstGeom prst="rect">
            <a:avLst/>
          </a:prstGeom>
          <a:noFill/>
          <a:ln/>
        </p:spPr>
        <p:txBody>
          <a:bodyPr wrap="square" rtlCol="0" anchor="t"/>
          <a:lstStyle/>
          <a:p>
            <a:pPr>
              <a:spcBef>
                <a:spcPts val="1200"/>
              </a:spcBef>
              <a:spcAft>
                <a:spcPts val="1200"/>
              </a:spcAft>
            </a:pPr>
            <a:r>
              <a:rPr lang="en-IN" sz="1800" kern="0" dirty="0">
                <a:solidFill>
                  <a:srgbClr val="1F1F1F"/>
                </a:solidFill>
                <a:effectLst/>
                <a:latin typeface="Arial" panose="020B0604020202020204" pitchFamily="34" charset="0"/>
                <a:ea typeface="Times New Roman" panose="02020603050405020304" pitchFamily="18" charset="0"/>
                <a:cs typeface="Times New Roman" panose="02020603050405020304" pitchFamily="18" charset="0"/>
              </a:rPr>
              <a:t>Plant diseases cause significant economic losses and reductions in both quality and quantity of agricultural products. This project proposes an automated system for plant disease detection using machine learning. We explore the use of pre-trained convolutional neural network (CNN) architectures, </a:t>
            </a:r>
            <a:r>
              <a:rPr lang="en-IN" sz="1800" kern="0" dirty="0" err="1">
                <a:solidFill>
                  <a:srgbClr val="1F1F1F"/>
                </a:solidFill>
                <a:effectLst/>
                <a:latin typeface="Arial" panose="020B0604020202020204" pitchFamily="34" charset="0"/>
                <a:ea typeface="Times New Roman" panose="02020603050405020304" pitchFamily="18" charset="0"/>
                <a:cs typeface="Times New Roman" panose="02020603050405020304" pitchFamily="18" charset="0"/>
              </a:rPr>
              <a:t>Xception</a:t>
            </a:r>
            <a:r>
              <a:rPr lang="en-IN" sz="1800" kern="0" dirty="0">
                <a:solidFill>
                  <a:srgbClr val="1F1F1F"/>
                </a:solidFill>
                <a:effectLst/>
                <a:latin typeface="Arial" panose="020B0604020202020204" pitchFamily="34" charset="0"/>
                <a:ea typeface="Times New Roman" panose="02020603050405020304" pitchFamily="18" charset="0"/>
                <a:cs typeface="Times New Roman" panose="02020603050405020304" pitchFamily="18" charset="0"/>
              </a:rPr>
              <a:t> and </a:t>
            </a:r>
            <a:r>
              <a:rPr lang="en-IN" sz="1800" kern="0" dirty="0" err="1">
                <a:solidFill>
                  <a:srgbClr val="1F1F1F"/>
                </a:solidFill>
                <a:effectLst/>
                <a:latin typeface="Arial" panose="020B0604020202020204" pitchFamily="34" charset="0"/>
                <a:ea typeface="Times New Roman" panose="02020603050405020304" pitchFamily="18" charset="0"/>
                <a:cs typeface="Times New Roman" panose="02020603050405020304" pitchFamily="18" charset="0"/>
              </a:rPr>
              <a:t>DenseNet</a:t>
            </a:r>
            <a:r>
              <a:rPr lang="en-IN" sz="1800" kern="0" dirty="0">
                <a:solidFill>
                  <a:srgbClr val="1F1F1F"/>
                </a:solidFill>
                <a:effectLst/>
                <a:latin typeface="Arial" panose="020B0604020202020204" pitchFamily="34" charset="0"/>
                <a:ea typeface="Times New Roman" panose="02020603050405020304" pitchFamily="18" charset="0"/>
                <a:cs typeface="Times New Roman" panose="02020603050405020304" pitchFamily="18" charset="0"/>
              </a:rPr>
              <a:t>, fine-tuned on a dataset of </a:t>
            </a:r>
            <a:r>
              <a:rPr lang="en-IN" sz="1800" kern="0" dirty="0" err="1">
                <a:solidFill>
                  <a:srgbClr val="1F1F1F"/>
                </a:solidFill>
                <a:effectLst/>
                <a:latin typeface="Arial" panose="020B0604020202020204" pitchFamily="34" charset="0"/>
                <a:ea typeface="Times New Roman" panose="02020603050405020304" pitchFamily="18" charset="0"/>
                <a:cs typeface="Times New Roman" panose="02020603050405020304" pitchFamily="18" charset="0"/>
              </a:rPr>
              <a:t>labeled</a:t>
            </a:r>
            <a:r>
              <a:rPr lang="en-IN" sz="1800" kern="0" dirty="0">
                <a:solidFill>
                  <a:srgbClr val="1F1F1F"/>
                </a:solidFill>
                <a:effectLst/>
                <a:latin typeface="Arial" panose="020B0604020202020204" pitchFamily="34" charset="0"/>
                <a:ea typeface="Times New Roman" panose="02020603050405020304" pitchFamily="18" charset="0"/>
                <a:cs typeface="Times New Roman" panose="02020603050405020304" pitchFamily="18" charset="0"/>
              </a:rPr>
              <a:t> plant leaf images. The system </a:t>
            </a:r>
            <a:r>
              <a:rPr lang="en-IN" sz="1800" kern="0" dirty="0" err="1">
                <a:solidFill>
                  <a:srgbClr val="1F1F1F"/>
                </a:solidFill>
                <a:effectLst/>
                <a:latin typeface="Arial" panose="020B0604020202020204" pitchFamily="34" charset="0"/>
                <a:ea typeface="Times New Roman" panose="02020603050405020304" pitchFamily="18" charset="0"/>
                <a:cs typeface="Times New Roman" panose="02020603050405020304" pitchFamily="18" charset="0"/>
              </a:rPr>
              <a:t>analyzes</a:t>
            </a:r>
            <a:r>
              <a:rPr lang="en-IN" sz="1800" kern="0" dirty="0">
                <a:solidFill>
                  <a:srgbClr val="1F1F1F"/>
                </a:solidFill>
                <a:effectLst/>
                <a:latin typeface="Arial" panose="020B0604020202020204" pitchFamily="34" charset="0"/>
                <a:ea typeface="Times New Roman" panose="02020603050405020304" pitchFamily="18" charset="0"/>
                <a:cs typeface="Times New Roman" panose="02020603050405020304" pitchFamily="18" charset="0"/>
              </a:rPr>
              <a:t> images to classify them as healthy or diseased with specific conditions like rust and scab. Data augmentation techniques are employed to enrich the training data and improve model generalizability. A learning rate scheduler optimizes the training process for efficient disease classification. This approach offers several advantages over traditional manual methods, including faster and more objective disease identification, enabling early intervention and improved crop health.</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75000"/>
            </a:srgbClr>
          </a:solidFill>
          <a:ln/>
        </p:spPr>
      </p:sp>
      <p:pic>
        <p:nvPicPr>
          <p:cNvPr id="4" name="Image 0" descr="preencoded.png"/>
          <p:cNvPicPr>
            <a:picLocks noChangeAspect="1"/>
          </p:cNvPicPr>
          <p:nvPr/>
        </p:nvPicPr>
        <p:blipFill>
          <a:blip r:embed="rId3"/>
          <a:stretch>
            <a:fillRect/>
          </a:stretch>
        </p:blipFill>
        <p:spPr>
          <a:xfrm>
            <a:off x="10980420" y="0"/>
            <a:ext cx="3657600" cy="8229600"/>
          </a:xfrm>
          <a:prstGeom prst="rect">
            <a:avLst/>
          </a:prstGeom>
        </p:spPr>
      </p:pic>
      <p:sp>
        <p:nvSpPr>
          <p:cNvPr id="5" name="Text 2"/>
          <p:cNvSpPr/>
          <p:nvPr/>
        </p:nvSpPr>
        <p:spPr>
          <a:xfrm>
            <a:off x="833199" y="1498878"/>
            <a:ext cx="5554980" cy="694373"/>
          </a:xfrm>
          <a:prstGeom prst="rect">
            <a:avLst/>
          </a:prstGeom>
          <a:noFill/>
          <a:ln/>
        </p:spPr>
        <p:txBody>
          <a:bodyPr wrap="none" rtlCol="0" anchor="t"/>
          <a:lstStyle/>
          <a:p>
            <a:pPr marL="0" indent="0">
              <a:lnSpc>
                <a:spcPts val="5468"/>
              </a:lnSpc>
              <a:buNone/>
            </a:pPr>
            <a:r>
              <a:rPr lang="en-US" sz="4374" dirty="0">
                <a:solidFill>
                  <a:srgbClr val="1B1B27"/>
                </a:solidFill>
                <a:latin typeface="Raleway" pitchFamily="34" charset="0"/>
                <a:ea typeface="Raleway" pitchFamily="34" charset="-122"/>
                <a:cs typeface="Raleway" pitchFamily="34" charset="-120"/>
              </a:rPr>
              <a:t>Proposed Solution</a:t>
            </a:r>
            <a:endParaRPr lang="en-US" sz="4374" dirty="0"/>
          </a:p>
        </p:txBody>
      </p:sp>
      <p:sp>
        <p:nvSpPr>
          <p:cNvPr id="7" name="Shape 4"/>
          <p:cNvSpPr/>
          <p:nvPr/>
        </p:nvSpPr>
        <p:spPr>
          <a:xfrm>
            <a:off x="1416427" y="2927806"/>
            <a:ext cx="777597" cy="44410"/>
          </a:xfrm>
          <a:prstGeom prst="roundRect">
            <a:avLst>
              <a:gd name="adj" fmla="val 225151"/>
            </a:avLst>
          </a:prstGeom>
          <a:solidFill>
            <a:srgbClr val="C7C7D0"/>
          </a:solidFill>
          <a:ln/>
        </p:spPr>
      </p:sp>
      <p:sp>
        <p:nvSpPr>
          <p:cNvPr id="8" name="Shape 5"/>
          <p:cNvSpPr/>
          <p:nvPr/>
        </p:nvSpPr>
        <p:spPr>
          <a:xfrm>
            <a:off x="916484" y="2700099"/>
            <a:ext cx="499943" cy="499943"/>
          </a:xfrm>
          <a:prstGeom prst="roundRect">
            <a:avLst>
              <a:gd name="adj" fmla="val 20000"/>
            </a:avLst>
          </a:prstGeom>
          <a:solidFill>
            <a:srgbClr val="E1E1EA"/>
          </a:solidFill>
          <a:ln w="7620">
            <a:solidFill>
              <a:srgbClr val="C7C7D0"/>
            </a:solidFill>
            <a:prstDash val="solid"/>
          </a:ln>
        </p:spPr>
      </p:sp>
      <p:sp>
        <p:nvSpPr>
          <p:cNvPr id="10" name="Text 7"/>
          <p:cNvSpPr/>
          <p:nvPr/>
        </p:nvSpPr>
        <p:spPr>
          <a:xfrm>
            <a:off x="2388513" y="2748677"/>
            <a:ext cx="2777490" cy="347186"/>
          </a:xfrm>
          <a:prstGeom prst="rect">
            <a:avLst/>
          </a:prstGeom>
          <a:noFill/>
          <a:ln/>
        </p:spPr>
        <p:txBody>
          <a:bodyPr wrap="none" rtlCol="0" anchor="t"/>
          <a:lstStyle/>
          <a:p>
            <a:pPr marL="0" indent="0" algn="l">
              <a:lnSpc>
                <a:spcPts val="2734"/>
              </a:lnSpc>
              <a:buNone/>
            </a:pPr>
            <a:r>
              <a:rPr lang="en-US" sz="2187" dirty="0">
                <a:solidFill>
                  <a:srgbClr val="3C3939"/>
                </a:solidFill>
                <a:latin typeface="Raleway" pitchFamily="34" charset="0"/>
                <a:ea typeface="Raleway" pitchFamily="34" charset="-122"/>
                <a:cs typeface="Raleway" pitchFamily="34" charset="-120"/>
              </a:rPr>
              <a:t>Algorithm</a:t>
            </a:r>
            <a:endParaRPr lang="en-US" sz="2187" dirty="0"/>
          </a:p>
        </p:txBody>
      </p:sp>
      <p:sp>
        <p:nvSpPr>
          <p:cNvPr id="11" name="Text 8"/>
          <p:cNvSpPr/>
          <p:nvPr/>
        </p:nvSpPr>
        <p:spPr>
          <a:xfrm>
            <a:off x="2388513" y="3229094"/>
            <a:ext cx="7751088" cy="1066205"/>
          </a:xfrm>
          <a:prstGeom prst="rect">
            <a:avLst/>
          </a:prstGeom>
          <a:noFill/>
          <a:ln/>
        </p:spPr>
        <p:txBody>
          <a:bodyPr wrap="square" rtlCol="0" anchor="t"/>
          <a:lstStyle/>
          <a:p>
            <a:pPr>
              <a:lnSpc>
                <a:spcPts val="2100"/>
              </a:lnSpc>
              <a:spcAft>
                <a:spcPts val="1200"/>
              </a:spcAft>
            </a:pPr>
            <a:r>
              <a:rPr lang="en-IN" sz="1800" kern="0" dirty="0">
                <a:solidFill>
                  <a:srgbClr val="1F1F1F"/>
                </a:solidFill>
                <a:effectLst/>
                <a:latin typeface="Arial" panose="020B0604020202020204" pitchFamily="34" charset="0"/>
                <a:ea typeface="Times New Roman" panose="02020603050405020304" pitchFamily="18" charset="0"/>
                <a:cs typeface="Times New Roman" panose="02020603050405020304" pitchFamily="18" charset="0"/>
              </a:rPr>
              <a:t>Here's a breakdown of the libraries used in the code:</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ts val="2100"/>
              </a:lnSpc>
              <a:spcAft>
                <a:spcPts val="800"/>
              </a:spcAft>
              <a:buSzPts val="1000"/>
              <a:buFont typeface="Symbol" panose="05050102010706020507" pitchFamily="18" charset="2"/>
              <a:buChar char=""/>
              <a:tabLst>
                <a:tab pos="457200" algn="l"/>
              </a:tabLst>
            </a:pPr>
            <a:r>
              <a:rPr lang="en-IN" sz="1800" b="1" kern="0" dirty="0">
                <a:solidFill>
                  <a:srgbClr val="444746"/>
                </a:solidFill>
                <a:effectLst/>
                <a:latin typeface="Courier New" panose="02070309020205020404" pitchFamily="49" charset="0"/>
                <a:ea typeface="Times New Roman" panose="02020603050405020304" pitchFamily="18" charset="0"/>
                <a:cs typeface="Times New Roman" panose="02020603050405020304" pitchFamily="18" charset="0"/>
              </a:rPr>
              <a:t>pandas</a:t>
            </a:r>
            <a:r>
              <a:rPr lang="en-IN" sz="1800" kern="0" dirty="0">
                <a:solidFill>
                  <a:srgbClr val="1F1F1F"/>
                </a:solidFill>
                <a:effectLst/>
                <a:latin typeface="Arial" panose="020B0604020202020204" pitchFamily="34" charset="0"/>
                <a:ea typeface="Times New Roman" panose="02020603050405020304" pitchFamily="18" charset="0"/>
                <a:cs typeface="Times New Roman" panose="02020603050405020304" pitchFamily="18" charset="0"/>
              </a:rPr>
              <a:t>: This library is used for data manipulation and analysis. In the code, it's used to read the CSV file containing the plant disease data ('/content/drive/</a:t>
            </a:r>
            <a:r>
              <a:rPr lang="en-IN" sz="1800" kern="0" dirty="0" err="1">
                <a:solidFill>
                  <a:srgbClr val="1F1F1F"/>
                </a:solidFill>
                <a:effectLst/>
                <a:latin typeface="Arial" panose="020B0604020202020204" pitchFamily="34" charset="0"/>
                <a:ea typeface="Times New Roman" panose="02020603050405020304" pitchFamily="18" charset="0"/>
                <a:cs typeface="Times New Roman" panose="02020603050405020304" pitchFamily="18" charset="0"/>
              </a:rPr>
              <a:t>MyDrive</a:t>
            </a:r>
            <a:r>
              <a:rPr lang="en-IN" sz="1800" kern="0" dirty="0">
                <a:solidFill>
                  <a:srgbClr val="1F1F1F"/>
                </a:solidFill>
                <a:effectLst/>
                <a:latin typeface="Arial" panose="020B0604020202020204" pitchFamily="34" charset="0"/>
                <a:ea typeface="Times New Roman" panose="02020603050405020304" pitchFamily="18" charset="0"/>
                <a:cs typeface="Times New Roman" panose="02020603050405020304" pitchFamily="18" charset="0"/>
              </a:rPr>
              <a:t>/Plant disease detection/train.csv') into a pandas </a:t>
            </a:r>
            <a:r>
              <a:rPr lang="en-IN" sz="1800" kern="0" dirty="0" err="1">
                <a:solidFill>
                  <a:srgbClr val="1F1F1F"/>
                </a:solidFill>
                <a:effectLst/>
                <a:latin typeface="Arial" panose="020B0604020202020204" pitchFamily="34" charset="0"/>
                <a:ea typeface="Times New Roman" panose="02020603050405020304" pitchFamily="18" charset="0"/>
                <a:cs typeface="Times New Roman" panose="02020603050405020304" pitchFamily="18" charset="0"/>
              </a:rPr>
              <a:t>dataframe</a:t>
            </a:r>
            <a:r>
              <a:rPr lang="en-IN" sz="1800" kern="0" dirty="0">
                <a:solidFill>
                  <a:srgbClr val="1F1F1F"/>
                </a:solidFill>
                <a:effectLst/>
                <a:latin typeface="Arial" panose="020B0604020202020204" pitchFamily="34" charset="0"/>
                <a:ea typeface="Times New Roman" panose="02020603050405020304" pitchFamily="18" charset="0"/>
                <a:cs typeface="Times New Roman" panose="02020603050405020304" pitchFamily="18" charset="0"/>
              </a:rPr>
              <a:t> named </a:t>
            </a:r>
            <a:r>
              <a:rPr lang="en-IN" sz="1800" kern="0" dirty="0">
                <a:solidFill>
                  <a:srgbClr val="444746"/>
                </a:solidFill>
                <a:effectLst/>
                <a:latin typeface="Courier New" panose="02070309020205020404" pitchFamily="49" charset="0"/>
                <a:ea typeface="Times New Roman" panose="02020603050405020304" pitchFamily="18" charset="0"/>
                <a:cs typeface="Times New Roman" panose="02020603050405020304" pitchFamily="18" charset="0"/>
              </a:rPr>
              <a:t>dataset</a:t>
            </a:r>
            <a:r>
              <a:rPr lang="en-IN" sz="1800" kern="0" dirty="0">
                <a:solidFill>
                  <a:srgbClr val="1F1F1F"/>
                </a:solidFill>
                <a:effectLst/>
                <a:latin typeface="Arial" panose="020B0604020202020204" pitchFamily="34" charset="0"/>
                <a:ea typeface="Times New Roman" panose="02020603050405020304" pitchFamily="18" charset="0"/>
                <a:cs typeface="Times New Roman" panose="02020603050405020304" pitchFamily="18" charset="0"/>
              </a:rPr>
              <a:t>.</a:t>
            </a:r>
            <a:endParaRPr lang="en-IN" sz="1800" kern="100" dirty="0">
              <a:solidFill>
                <a:srgbClr val="1F1F1F"/>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ts val="2100"/>
              </a:lnSpc>
              <a:spcAft>
                <a:spcPts val="800"/>
              </a:spcAft>
              <a:buSzPts val="1000"/>
              <a:buFont typeface="Symbol" panose="05050102010706020507" pitchFamily="18" charset="2"/>
              <a:buChar char=""/>
              <a:tabLst>
                <a:tab pos="457200" algn="l"/>
              </a:tabLst>
            </a:pPr>
            <a:r>
              <a:rPr lang="en-IN" sz="1800" b="1" kern="0" dirty="0" err="1">
                <a:solidFill>
                  <a:srgbClr val="444746"/>
                </a:solidFill>
                <a:effectLst/>
                <a:latin typeface="Courier New" panose="02070309020205020404" pitchFamily="49" charset="0"/>
                <a:ea typeface="Times New Roman" panose="02020603050405020304" pitchFamily="18" charset="0"/>
                <a:cs typeface="Times New Roman" panose="02020603050405020304" pitchFamily="18" charset="0"/>
              </a:rPr>
              <a:t>tensorflow</a:t>
            </a:r>
            <a:r>
              <a:rPr lang="en-IN" sz="1800" b="1" kern="0" dirty="0">
                <a:solidFill>
                  <a:srgbClr val="1F1F1F"/>
                </a:solidFill>
                <a:effectLst/>
                <a:latin typeface="Arial" panose="020B0604020202020204" pitchFamily="34" charset="0"/>
                <a:ea typeface="Times New Roman" panose="02020603050405020304" pitchFamily="18" charset="0"/>
                <a:cs typeface="Times New Roman" panose="02020603050405020304" pitchFamily="18" charset="0"/>
              </a:rPr>
              <a:t> and </a:t>
            </a:r>
            <a:r>
              <a:rPr lang="en-IN" sz="1800" b="1" kern="0" dirty="0" err="1">
                <a:solidFill>
                  <a:srgbClr val="444746"/>
                </a:solidFill>
                <a:effectLst/>
                <a:latin typeface="Courier New" panose="02070309020205020404" pitchFamily="49" charset="0"/>
                <a:ea typeface="Times New Roman" panose="02020603050405020304" pitchFamily="18" charset="0"/>
                <a:cs typeface="Times New Roman" panose="02020603050405020304" pitchFamily="18" charset="0"/>
              </a:rPr>
              <a:t>tensorflow.keras</a:t>
            </a:r>
            <a:r>
              <a:rPr lang="en-IN" sz="1800" kern="0" dirty="0">
                <a:solidFill>
                  <a:srgbClr val="1F1F1F"/>
                </a:solidFill>
                <a:effectLst/>
                <a:latin typeface="Arial" panose="020B0604020202020204" pitchFamily="34" charset="0"/>
                <a:ea typeface="Times New Roman" panose="02020603050405020304" pitchFamily="18" charset="0"/>
                <a:cs typeface="Times New Roman" panose="02020603050405020304" pitchFamily="18" charset="0"/>
              </a:rPr>
              <a:t>: These libraries are used for building and training deep learning models. TensorFlow is a powerful library for numerical computation and large-scale machine learning. </a:t>
            </a:r>
            <a:r>
              <a:rPr lang="en-IN" sz="1800" kern="0" dirty="0" err="1">
                <a:solidFill>
                  <a:srgbClr val="1F1F1F"/>
                </a:solidFill>
                <a:effectLst/>
                <a:latin typeface="Arial" panose="020B0604020202020204" pitchFamily="34" charset="0"/>
                <a:ea typeface="Times New Roman" panose="02020603050405020304" pitchFamily="18" charset="0"/>
                <a:cs typeface="Times New Roman" panose="02020603050405020304" pitchFamily="18" charset="0"/>
              </a:rPr>
              <a:t>Keras</a:t>
            </a:r>
            <a:r>
              <a:rPr lang="en-IN" sz="1800" kern="0" dirty="0">
                <a:solidFill>
                  <a:srgbClr val="1F1F1F"/>
                </a:solidFill>
                <a:effectLst/>
                <a:latin typeface="Arial" panose="020B0604020202020204" pitchFamily="34" charset="0"/>
                <a:ea typeface="Times New Roman" panose="02020603050405020304" pitchFamily="18" charset="0"/>
                <a:cs typeface="Times New Roman" panose="02020603050405020304" pitchFamily="18" charset="0"/>
              </a:rPr>
              <a:t> is a high-level API built on top of TensorFlow that simplifies the process of building and training neural networks.</a:t>
            </a:r>
            <a:endParaRPr lang="en-IN" sz="1800" kern="100" dirty="0">
              <a:solidFill>
                <a:srgbClr val="1F1F1F"/>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ts val="2100"/>
              </a:lnSpc>
              <a:spcAft>
                <a:spcPts val="800"/>
              </a:spcAft>
              <a:buSzPts val="1000"/>
              <a:buFont typeface="Symbol" panose="05050102010706020507" pitchFamily="18" charset="2"/>
              <a:buChar char=""/>
              <a:tabLst>
                <a:tab pos="457200" algn="l"/>
              </a:tabLst>
            </a:pPr>
            <a:r>
              <a:rPr lang="en-IN" sz="1800" b="1" kern="0" dirty="0" err="1">
                <a:solidFill>
                  <a:srgbClr val="444746"/>
                </a:solidFill>
                <a:effectLst/>
                <a:latin typeface="Courier New" panose="02070309020205020404" pitchFamily="49" charset="0"/>
                <a:ea typeface="Times New Roman" panose="02020603050405020304" pitchFamily="18" charset="0"/>
                <a:cs typeface="Times New Roman" panose="02020603050405020304" pitchFamily="18" charset="0"/>
              </a:rPr>
              <a:t>matplotpyplot</a:t>
            </a:r>
            <a:r>
              <a:rPr lang="en-IN" sz="1800" kern="0" dirty="0">
                <a:solidFill>
                  <a:srgbClr val="1F1F1F"/>
                </a:solidFill>
                <a:effectLst/>
                <a:latin typeface="Arial" panose="020B0604020202020204" pitchFamily="34" charset="0"/>
                <a:ea typeface="Times New Roman" panose="02020603050405020304" pitchFamily="18" charset="0"/>
                <a:cs typeface="Times New Roman" panose="02020603050405020304" pitchFamily="18" charset="0"/>
              </a:rPr>
              <a:t>: This library is used for creating visualizations of data. It's likely used for visualizing the training process or the results of the model.</a:t>
            </a:r>
            <a:endParaRPr lang="en-IN" sz="1800" kern="100" dirty="0">
              <a:solidFill>
                <a:srgbClr val="1F1F1F"/>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2B5879E-95EB-08EB-78EB-122E4D87ACF8}"/>
              </a:ext>
            </a:extLst>
          </p:cNvPr>
          <p:cNvSpPr txBox="1"/>
          <p:nvPr/>
        </p:nvSpPr>
        <p:spPr>
          <a:xfrm>
            <a:off x="3657600" y="1089837"/>
            <a:ext cx="7315200" cy="6049926"/>
          </a:xfrm>
          <a:prstGeom prst="rect">
            <a:avLst/>
          </a:prstGeom>
          <a:noFill/>
        </p:spPr>
        <p:txBody>
          <a:bodyPr wrap="square">
            <a:spAutoFit/>
          </a:bodyPr>
          <a:lstStyle/>
          <a:p>
            <a:pPr marL="342900" lvl="0" indent="-342900">
              <a:lnSpc>
                <a:spcPts val="2100"/>
              </a:lnSpc>
              <a:spcAft>
                <a:spcPts val="800"/>
              </a:spcAft>
              <a:buSzPts val="1000"/>
              <a:buFont typeface="Symbol" panose="05050102010706020507" pitchFamily="18" charset="2"/>
              <a:buChar char=""/>
              <a:tabLst>
                <a:tab pos="457200" algn="l"/>
              </a:tabLst>
            </a:pPr>
            <a:r>
              <a:rPr lang="en-IN" sz="1800" b="1" kern="0" dirty="0" err="1">
                <a:solidFill>
                  <a:srgbClr val="444746"/>
                </a:solidFill>
                <a:effectLst/>
                <a:latin typeface="Courier New" panose="02070309020205020404" pitchFamily="49" charset="0"/>
                <a:ea typeface="Times New Roman" panose="02020603050405020304" pitchFamily="18" charset="0"/>
                <a:cs typeface="Times New Roman" panose="02020603050405020304" pitchFamily="18" charset="0"/>
              </a:rPr>
              <a:t>sklearn.model_selection</a:t>
            </a:r>
            <a:r>
              <a:rPr lang="en-IN" sz="1800" kern="0" dirty="0">
                <a:solidFill>
                  <a:srgbClr val="1F1F1F"/>
                </a:solidFill>
                <a:effectLst/>
                <a:latin typeface="Arial" panose="020B0604020202020204" pitchFamily="34" charset="0"/>
                <a:ea typeface="Times New Roman" panose="02020603050405020304" pitchFamily="18" charset="0"/>
                <a:cs typeface="Times New Roman" panose="02020603050405020304" pitchFamily="18" charset="0"/>
              </a:rPr>
              <a:t>: This </a:t>
            </a:r>
            <a:r>
              <a:rPr lang="en-IN" sz="1800" kern="0" dirty="0" err="1">
                <a:solidFill>
                  <a:srgbClr val="1F1F1F"/>
                </a:solidFill>
                <a:effectLst/>
                <a:latin typeface="Arial" panose="020B0604020202020204" pitchFamily="34" charset="0"/>
                <a:ea typeface="Times New Roman" panose="02020603050405020304" pitchFamily="18" charset="0"/>
                <a:cs typeface="Times New Roman" panose="02020603050405020304" pitchFamily="18" charset="0"/>
              </a:rPr>
              <a:t>sublibrary</a:t>
            </a:r>
            <a:r>
              <a:rPr lang="en-IN" sz="1800" kern="0" dirty="0">
                <a:solidFill>
                  <a:srgbClr val="1F1F1F"/>
                </a:solidFill>
                <a:effectLst/>
                <a:latin typeface="Arial" panose="020B0604020202020204" pitchFamily="34" charset="0"/>
                <a:ea typeface="Times New Roman" panose="02020603050405020304" pitchFamily="18" charset="0"/>
                <a:cs typeface="Times New Roman" panose="02020603050405020304" pitchFamily="18" charset="0"/>
              </a:rPr>
              <a:t> of scikit-learn provides tools for splitting data into training and testing sets. In the code, </a:t>
            </a:r>
            <a:r>
              <a:rPr lang="en-IN" sz="1800" kern="0" dirty="0" err="1">
                <a:solidFill>
                  <a:srgbClr val="444746"/>
                </a:solidFill>
                <a:effectLst/>
                <a:latin typeface="Courier New" panose="02070309020205020404" pitchFamily="49" charset="0"/>
                <a:ea typeface="Times New Roman" panose="02020603050405020304" pitchFamily="18" charset="0"/>
                <a:cs typeface="Times New Roman" panose="02020603050405020304" pitchFamily="18" charset="0"/>
              </a:rPr>
              <a:t>train_test_split</a:t>
            </a:r>
            <a:r>
              <a:rPr lang="en-IN" sz="1800" kern="0" dirty="0">
                <a:solidFill>
                  <a:srgbClr val="1F1F1F"/>
                </a:solidFill>
                <a:effectLst/>
                <a:latin typeface="Arial" panose="020B0604020202020204" pitchFamily="34" charset="0"/>
                <a:ea typeface="Times New Roman" panose="02020603050405020304" pitchFamily="18" charset="0"/>
                <a:cs typeface="Times New Roman" panose="02020603050405020304" pitchFamily="18" charset="0"/>
              </a:rPr>
              <a:t> is likely used to split the plant disease dataset into training and testing sets.</a:t>
            </a:r>
            <a:endParaRPr lang="en-IN" sz="1800" kern="100" dirty="0">
              <a:solidFill>
                <a:srgbClr val="1F1F1F"/>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ts val="2100"/>
              </a:lnSpc>
              <a:spcAft>
                <a:spcPts val="800"/>
              </a:spcAft>
              <a:buSzPts val="1000"/>
              <a:buFont typeface="Symbol" panose="05050102010706020507" pitchFamily="18" charset="2"/>
              <a:buChar char=""/>
              <a:tabLst>
                <a:tab pos="457200" algn="l"/>
              </a:tabLst>
            </a:pPr>
            <a:r>
              <a:rPr lang="en-IN" sz="1800" b="1" kern="0" dirty="0" err="1">
                <a:solidFill>
                  <a:srgbClr val="444746"/>
                </a:solidFill>
                <a:effectLst/>
                <a:latin typeface="Courier New" panose="02070309020205020404" pitchFamily="49" charset="0"/>
                <a:ea typeface="Times New Roman" panose="02020603050405020304" pitchFamily="18" charset="0"/>
                <a:cs typeface="Times New Roman" panose="02020603050405020304" pitchFamily="18" charset="0"/>
              </a:rPr>
              <a:t>tensordash</a:t>
            </a:r>
            <a:r>
              <a:rPr lang="en-IN" sz="1800" kern="0" dirty="0">
                <a:solidFill>
                  <a:srgbClr val="1F1F1F"/>
                </a:solidFill>
                <a:effectLst/>
                <a:latin typeface="Arial" panose="020B0604020202020204" pitchFamily="34" charset="0"/>
                <a:ea typeface="Times New Roman" panose="02020603050405020304" pitchFamily="18" charset="0"/>
                <a:cs typeface="Times New Roman" panose="02020603050405020304" pitchFamily="18" charset="0"/>
              </a:rPr>
              <a:t>: This library is not included in the standard Python library, so it needs to be installed using </a:t>
            </a:r>
            <a:r>
              <a:rPr lang="en-IN" sz="1800" kern="0" dirty="0">
                <a:solidFill>
                  <a:srgbClr val="444746"/>
                </a:solidFill>
                <a:effectLst/>
                <a:latin typeface="Courier New" panose="02070309020205020404" pitchFamily="49" charset="0"/>
                <a:ea typeface="Times New Roman" panose="02020603050405020304" pitchFamily="18" charset="0"/>
                <a:cs typeface="Times New Roman" panose="02020603050405020304" pitchFamily="18" charset="0"/>
              </a:rPr>
              <a:t>pip install tensor-dash</a:t>
            </a:r>
            <a:r>
              <a:rPr lang="en-IN" sz="1800" kern="0" dirty="0">
                <a:solidFill>
                  <a:srgbClr val="1F1F1F"/>
                </a:solidFill>
                <a:effectLst/>
                <a:latin typeface="Arial" panose="020B0604020202020204" pitchFamily="34" charset="0"/>
                <a:ea typeface="Times New Roman" panose="02020603050405020304" pitchFamily="18" charset="0"/>
                <a:cs typeface="Times New Roman" panose="02020603050405020304" pitchFamily="18" charset="0"/>
              </a:rPr>
              <a:t> before you can import it. </a:t>
            </a:r>
            <a:r>
              <a:rPr lang="en-IN" sz="1800" kern="0" dirty="0" err="1">
                <a:solidFill>
                  <a:srgbClr val="1F1F1F"/>
                </a:solidFill>
                <a:effectLst/>
                <a:latin typeface="Arial" panose="020B0604020202020204" pitchFamily="34" charset="0"/>
                <a:ea typeface="Times New Roman" panose="02020603050405020304" pitchFamily="18" charset="0"/>
                <a:cs typeface="Times New Roman" panose="02020603050405020304" pitchFamily="18" charset="0"/>
              </a:rPr>
              <a:t>Tensordash</a:t>
            </a:r>
            <a:r>
              <a:rPr lang="en-IN" sz="1800" kern="0" dirty="0">
                <a:solidFill>
                  <a:srgbClr val="1F1F1F"/>
                </a:solidFill>
                <a:effectLst/>
                <a:latin typeface="Arial" panose="020B0604020202020204" pitchFamily="34" charset="0"/>
                <a:ea typeface="Times New Roman" panose="02020603050405020304" pitchFamily="18" charset="0"/>
                <a:cs typeface="Times New Roman" panose="02020603050405020304" pitchFamily="18" charset="0"/>
              </a:rPr>
              <a:t> is a tool that allows you to remotely monitor the training of your machine learning model. It provides visualizations of the training metrics, such as accuracy and loss, which can help you to diagnose problems with your model.</a:t>
            </a:r>
            <a:endParaRPr lang="en-IN" sz="1800" kern="100" dirty="0">
              <a:solidFill>
                <a:srgbClr val="1F1F1F"/>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ts val="2100"/>
              </a:lnSpc>
              <a:spcAft>
                <a:spcPts val="800"/>
              </a:spcAft>
              <a:buSzPts val="1000"/>
              <a:buFont typeface="Symbol" panose="05050102010706020507" pitchFamily="18" charset="2"/>
              <a:buChar char=""/>
              <a:tabLst>
                <a:tab pos="457200" algn="l"/>
              </a:tabLst>
            </a:pPr>
            <a:r>
              <a:rPr lang="en-IN" sz="1800" b="1" kern="0" dirty="0" err="1">
                <a:solidFill>
                  <a:srgbClr val="444746"/>
                </a:solidFill>
                <a:effectLst/>
                <a:latin typeface="Courier New" panose="02070309020205020404" pitchFamily="49" charset="0"/>
                <a:ea typeface="Times New Roman" panose="02020603050405020304" pitchFamily="18" charset="0"/>
                <a:cs typeface="Times New Roman" panose="02020603050405020304" pitchFamily="18" charset="0"/>
              </a:rPr>
              <a:t>plotly.express</a:t>
            </a:r>
            <a:r>
              <a:rPr lang="en-IN" sz="1800" kern="0" dirty="0">
                <a:solidFill>
                  <a:srgbClr val="1F1F1F"/>
                </a:solidFill>
                <a:effectLst/>
                <a:latin typeface="Arial" panose="020B0604020202020204" pitchFamily="34" charset="0"/>
                <a:ea typeface="Times New Roman" panose="02020603050405020304" pitchFamily="18" charset="0"/>
                <a:cs typeface="Times New Roman" panose="02020603050405020304" pitchFamily="18" charset="0"/>
              </a:rPr>
              <a:t>: This library is used for creating interactive visualizations of data. It's likely used for creating visualizations of the model's predictions.</a:t>
            </a:r>
            <a:endParaRPr lang="en-IN" sz="1800" kern="100" dirty="0">
              <a:solidFill>
                <a:srgbClr val="1F1F1F"/>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ts val="2100"/>
              </a:lnSpc>
              <a:spcAft>
                <a:spcPts val="800"/>
              </a:spcAft>
              <a:buSzPts val="1000"/>
              <a:buFont typeface="Symbol" panose="05050102010706020507" pitchFamily="18" charset="2"/>
              <a:buChar char=""/>
              <a:tabLst>
                <a:tab pos="457200" algn="l"/>
              </a:tabLst>
            </a:pPr>
            <a:r>
              <a:rPr lang="en-IN" sz="1800" b="1" kern="0" dirty="0" err="1">
                <a:solidFill>
                  <a:srgbClr val="444746"/>
                </a:solidFill>
                <a:effectLst/>
                <a:latin typeface="Courier New" panose="02070309020205020404" pitchFamily="49" charset="0"/>
                <a:ea typeface="Times New Roman" panose="02020603050405020304" pitchFamily="18" charset="0"/>
                <a:cs typeface="Times New Roman" panose="02020603050405020304" pitchFamily="18" charset="0"/>
              </a:rPr>
              <a:t>json</a:t>
            </a:r>
            <a:r>
              <a:rPr lang="en-IN" sz="1800" kern="0" dirty="0">
                <a:solidFill>
                  <a:srgbClr val="1F1F1F"/>
                </a:solidFill>
                <a:effectLst/>
                <a:latin typeface="Arial" panose="020B0604020202020204" pitchFamily="34" charset="0"/>
                <a:ea typeface="Times New Roman" panose="02020603050405020304" pitchFamily="18" charset="0"/>
                <a:cs typeface="Times New Roman" panose="02020603050405020304" pitchFamily="18" charset="0"/>
              </a:rPr>
              <a:t>: This library is used for working with JSON data. It might be used to save or load the model or the training data.</a:t>
            </a:r>
            <a:endParaRPr lang="en-IN" sz="1800" kern="100" dirty="0">
              <a:solidFill>
                <a:srgbClr val="1F1F1F"/>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ts val="2100"/>
              </a:lnSpc>
              <a:spcAft>
                <a:spcPts val="800"/>
              </a:spcAft>
              <a:buSzPts val="1000"/>
              <a:buFont typeface="Symbol" panose="05050102010706020507" pitchFamily="18" charset="2"/>
              <a:buChar char=""/>
              <a:tabLst>
                <a:tab pos="457200" algn="l"/>
              </a:tabLst>
            </a:pPr>
            <a:r>
              <a:rPr lang="en-IN" sz="1800" b="1" kern="0" dirty="0">
                <a:solidFill>
                  <a:srgbClr val="444746"/>
                </a:solidFill>
                <a:effectLst/>
                <a:latin typeface="Courier New" panose="02070309020205020404" pitchFamily="49" charset="0"/>
                <a:ea typeface="Times New Roman" panose="02020603050405020304" pitchFamily="18" charset="0"/>
                <a:cs typeface="Times New Roman" panose="02020603050405020304" pitchFamily="18" charset="0"/>
              </a:rPr>
              <a:t>skimage.io</a:t>
            </a:r>
            <a:r>
              <a:rPr lang="en-IN" sz="1800" kern="0" dirty="0">
                <a:solidFill>
                  <a:srgbClr val="1F1F1F"/>
                </a:solidFill>
                <a:effectLst/>
                <a:latin typeface="Arial" panose="020B0604020202020204" pitchFamily="34" charset="0"/>
                <a:ea typeface="Times New Roman" panose="02020603050405020304" pitchFamily="18" charset="0"/>
                <a:cs typeface="Times New Roman" panose="02020603050405020304" pitchFamily="18" charset="0"/>
              </a:rPr>
              <a:t>: This </a:t>
            </a:r>
            <a:r>
              <a:rPr lang="en-IN" sz="1800" kern="0" dirty="0" err="1">
                <a:solidFill>
                  <a:srgbClr val="1F1F1F"/>
                </a:solidFill>
                <a:effectLst/>
                <a:latin typeface="Arial" panose="020B0604020202020204" pitchFamily="34" charset="0"/>
                <a:ea typeface="Times New Roman" panose="02020603050405020304" pitchFamily="18" charset="0"/>
                <a:cs typeface="Times New Roman" panose="02020603050405020304" pitchFamily="18" charset="0"/>
              </a:rPr>
              <a:t>sublibrary</a:t>
            </a:r>
            <a:r>
              <a:rPr lang="en-IN" sz="1800" kern="0" dirty="0">
                <a:solidFill>
                  <a:srgbClr val="1F1F1F"/>
                </a:solidFill>
                <a:effectLst/>
                <a:latin typeface="Arial" panose="020B0604020202020204" pitchFamily="34" charset="0"/>
                <a:ea typeface="Times New Roman" panose="02020603050405020304" pitchFamily="18" charset="0"/>
                <a:cs typeface="Times New Roman" panose="02020603050405020304" pitchFamily="18" charset="0"/>
              </a:rPr>
              <a:t> of scikit-image is used for image processing tasks. It might be used to load the images of the plant diseases.</a:t>
            </a:r>
            <a:endParaRPr lang="en-IN" sz="1800" kern="100" dirty="0">
              <a:solidFill>
                <a:srgbClr val="1F1F1F"/>
              </a:solidFill>
              <a:effectLst/>
              <a:latin typeface="Calibri" panose="020F0502020204030204" pitchFamily="34" charset="0"/>
              <a:ea typeface="Calibri" panose="020F0502020204030204" pitchFamily="34" charset="0"/>
              <a:cs typeface="Times New Roman" panose="02020603050405020304" pitchFamily="18" charset="0"/>
            </a:endParaRPr>
          </a:p>
          <a:p>
            <a:pPr marL="0" indent="0" algn="l">
              <a:lnSpc>
                <a:spcPts val="2799"/>
              </a:lnSpc>
              <a:buNone/>
            </a:pPr>
            <a:r>
              <a:rPr lang="en-US" sz="1750" dirty="0">
                <a:solidFill>
                  <a:srgbClr val="3C3939"/>
                </a:solidFill>
                <a:latin typeface="Roboto" pitchFamily="34" charset="0"/>
                <a:ea typeface="Roboto" pitchFamily="34" charset="-122"/>
                <a:cs typeface="Roboto" pitchFamily="34" charset="-120"/>
              </a:rPr>
              <a:t>.</a:t>
            </a:r>
            <a:endParaRPr lang="en-US" sz="1750" dirty="0"/>
          </a:p>
        </p:txBody>
      </p:sp>
    </p:spTree>
    <p:extLst>
      <p:ext uri="{BB962C8B-B14F-4D97-AF65-F5344CB8AC3E}">
        <p14:creationId xmlns:p14="http://schemas.microsoft.com/office/powerpoint/2010/main" val="23046549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75000"/>
            </a:srgbClr>
          </a:solidFill>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35765" y="11151"/>
            <a:ext cx="14630400" cy="8229600"/>
          </a:xfrm>
          <a:prstGeom prst="rect">
            <a:avLst/>
          </a:prstGeom>
          <a:solidFill>
            <a:srgbClr val="FFFFFF">
              <a:alpha val="85000"/>
            </a:srgbClr>
          </a:solidFill>
          <a:ln/>
        </p:spPr>
      </p:sp>
      <p:sp>
        <p:nvSpPr>
          <p:cNvPr id="6" name="Text 3"/>
          <p:cNvSpPr/>
          <p:nvPr/>
        </p:nvSpPr>
        <p:spPr>
          <a:xfrm>
            <a:off x="2037993" y="1991916"/>
            <a:ext cx="5554980" cy="694373"/>
          </a:xfrm>
          <a:prstGeom prst="rect">
            <a:avLst/>
          </a:prstGeom>
          <a:noFill/>
          <a:ln/>
        </p:spPr>
        <p:txBody>
          <a:bodyPr wrap="none" rtlCol="0" anchor="t"/>
          <a:lstStyle/>
          <a:p>
            <a:pPr marL="0" indent="0">
              <a:lnSpc>
                <a:spcPts val="5468"/>
              </a:lnSpc>
              <a:buNone/>
            </a:pPr>
            <a:r>
              <a:rPr lang="en-US" sz="4374" dirty="0">
                <a:solidFill>
                  <a:srgbClr val="1B1B27"/>
                </a:solidFill>
                <a:latin typeface="Raleway" pitchFamily="34" charset="0"/>
                <a:ea typeface="Raleway" pitchFamily="34" charset="-122"/>
                <a:cs typeface="Raleway" pitchFamily="34" charset="-120"/>
              </a:rPr>
              <a:t>Pre-processing</a:t>
            </a:r>
            <a:endParaRPr lang="en-US" sz="4374" dirty="0"/>
          </a:p>
        </p:txBody>
      </p:sp>
      <p:sp>
        <p:nvSpPr>
          <p:cNvPr id="7" name="Shape 4"/>
          <p:cNvSpPr/>
          <p:nvPr/>
        </p:nvSpPr>
        <p:spPr>
          <a:xfrm>
            <a:off x="2037993" y="3193137"/>
            <a:ext cx="499943" cy="499943"/>
          </a:xfrm>
          <a:prstGeom prst="roundRect">
            <a:avLst>
              <a:gd name="adj" fmla="val 20000"/>
            </a:avLst>
          </a:prstGeom>
          <a:solidFill>
            <a:srgbClr val="E1E1EA"/>
          </a:solidFill>
          <a:ln w="7620">
            <a:solidFill>
              <a:srgbClr val="C7C7D0"/>
            </a:solidFill>
            <a:prstDash val="solid"/>
          </a:ln>
        </p:spPr>
      </p:sp>
      <p:sp>
        <p:nvSpPr>
          <p:cNvPr id="8" name="Text 5"/>
          <p:cNvSpPr/>
          <p:nvPr/>
        </p:nvSpPr>
        <p:spPr>
          <a:xfrm>
            <a:off x="2216587" y="3234809"/>
            <a:ext cx="142637" cy="416481"/>
          </a:xfrm>
          <a:prstGeom prst="rect">
            <a:avLst/>
          </a:prstGeom>
          <a:noFill/>
          <a:ln/>
        </p:spPr>
        <p:txBody>
          <a:bodyPr wrap="none" rtlCol="0" anchor="t"/>
          <a:lstStyle/>
          <a:p>
            <a:pPr marL="0" indent="0" algn="ctr">
              <a:lnSpc>
                <a:spcPts val="3281"/>
              </a:lnSpc>
              <a:buNone/>
            </a:pPr>
            <a:r>
              <a:rPr lang="en-US" sz="2624" dirty="0">
                <a:solidFill>
                  <a:srgbClr val="3C3939"/>
                </a:solidFill>
                <a:latin typeface="Raleway" pitchFamily="34" charset="0"/>
                <a:ea typeface="Raleway" pitchFamily="34" charset="-122"/>
                <a:cs typeface="Raleway" pitchFamily="34" charset="-120"/>
              </a:rPr>
              <a:t>1</a:t>
            </a:r>
            <a:endParaRPr lang="en-US" sz="2624" dirty="0"/>
          </a:p>
        </p:txBody>
      </p:sp>
      <p:sp>
        <p:nvSpPr>
          <p:cNvPr id="9" name="Text 6"/>
          <p:cNvSpPr/>
          <p:nvPr/>
        </p:nvSpPr>
        <p:spPr>
          <a:xfrm>
            <a:off x="2760107" y="3269456"/>
            <a:ext cx="2647950" cy="347186"/>
          </a:xfrm>
          <a:prstGeom prst="rect">
            <a:avLst/>
          </a:prstGeom>
          <a:noFill/>
          <a:ln/>
        </p:spPr>
        <p:txBody>
          <a:bodyPr wrap="none" rtlCol="0" anchor="t"/>
          <a:lstStyle/>
          <a:p>
            <a:pPr marL="0" indent="0">
              <a:lnSpc>
                <a:spcPts val="2734"/>
              </a:lnSpc>
              <a:buNone/>
            </a:pPr>
            <a:r>
              <a:rPr lang="en-US" sz="2187" dirty="0">
                <a:solidFill>
                  <a:srgbClr val="3C3939"/>
                </a:solidFill>
                <a:latin typeface="Raleway" pitchFamily="34" charset="0"/>
                <a:ea typeface="Raleway" pitchFamily="34" charset="-122"/>
                <a:cs typeface="Raleway" pitchFamily="34" charset="-120"/>
              </a:rPr>
              <a:t>Data Cleaning</a:t>
            </a:r>
            <a:endParaRPr lang="en-US" sz="2187" dirty="0"/>
          </a:p>
        </p:txBody>
      </p:sp>
      <p:sp>
        <p:nvSpPr>
          <p:cNvPr id="10" name="Text 7"/>
          <p:cNvSpPr/>
          <p:nvPr/>
        </p:nvSpPr>
        <p:spPr>
          <a:xfrm>
            <a:off x="2760107" y="3749873"/>
            <a:ext cx="2647950" cy="1777008"/>
          </a:xfrm>
          <a:prstGeom prst="rect">
            <a:avLst/>
          </a:prstGeom>
          <a:noFill/>
          <a:ln/>
        </p:spPr>
        <p:txBody>
          <a:bodyPr wrap="square" rtlCol="0" anchor="t"/>
          <a:lstStyle/>
          <a:p>
            <a:pPr marL="0" indent="0">
              <a:lnSpc>
                <a:spcPts val="2799"/>
              </a:lnSpc>
              <a:buNone/>
            </a:pPr>
            <a:r>
              <a:rPr lang="en-US" sz="1750" dirty="0">
                <a:solidFill>
                  <a:srgbClr val="3C3939"/>
                </a:solidFill>
                <a:latin typeface="Roboto" pitchFamily="34" charset="0"/>
                <a:ea typeface="Roboto" pitchFamily="34" charset="-122"/>
                <a:cs typeface="Roboto" pitchFamily="34" charset="-120"/>
              </a:rPr>
              <a:t>Collecting the dataset from drive and verifying the images of diseased plants</a:t>
            </a:r>
            <a:endParaRPr lang="en-US" sz="1750" dirty="0"/>
          </a:p>
        </p:txBody>
      </p:sp>
      <p:sp>
        <p:nvSpPr>
          <p:cNvPr id="11" name="Shape 8"/>
          <p:cNvSpPr/>
          <p:nvPr/>
        </p:nvSpPr>
        <p:spPr>
          <a:xfrm>
            <a:off x="9135606" y="3238697"/>
            <a:ext cx="499943" cy="499943"/>
          </a:xfrm>
          <a:prstGeom prst="roundRect">
            <a:avLst>
              <a:gd name="adj" fmla="val 20000"/>
            </a:avLst>
          </a:prstGeom>
          <a:solidFill>
            <a:srgbClr val="E1E1EA"/>
          </a:solidFill>
          <a:ln w="7620">
            <a:solidFill>
              <a:srgbClr val="C7C7D0"/>
            </a:solidFill>
            <a:prstDash val="solid"/>
          </a:ln>
        </p:spPr>
      </p:sp>
      <p:sp>
        <p:nvSpPr>
          <p:cNvPr id="12" name="Text 9"/>
          <p:cNvSpPr/>
          <p:nvPr/>
        </p:nvSpPr>
        <p:spPr>
          <a:xfrm>
            <a:off x="9298721" y="3234808"/>
            <a:ext cx="173712" cy="416481"/>
          </a:xfrm>
          <a:prstGeom prst="rect">
            <a:avLst/>
          </a:prstGeom>
          <a:noFill/>
          <a:ln/>
        </p:spPr>
        <p:txBody>
          <a:bodyPr wrap="none" rtlCol="0" anchor="t"/>
          <a:lstStyle/>
          <a:p>
            <a:pPr marL="0" indent="0" algn="ctr">
              <a:lnSpc>
                <a:spcPts val="3281"/>
              </a:lnSpc>
              <a:buNone/>
            </a:pPr>
            <a:r>
              <a:rPr lang="en-US" sz="2624" dirty="0">
                <a:solidFill>
                  <a:srgbClr val="3C3939"/>
                </a:solidFill>
                <a:latin typeface="Raleway" pitchFamily="34" charset="0"/>
                <a:ea typeface="Raleway" pitchFamily="34" charset="-122"/>
                <a:cs typeface="Raleway" pitchFamily="34" charset="-120"/>
              </a:rPr>
              <a:t>2</a:t>
            </a:r>
            <a:endParaRPr lang="en-US" sz="2624" dirty="0"/>
          </a:p>
        </p:txBody>
      </p:sp>
      <p:sp>
        <p:nvSpPr>
          <p:cNvPr id="13" name="Text 10"/>
          <p:cNvSpPr/>
          <p:nvPr/>
        </p:nvSpPr>
        <p:spPr>
          <a:xfrm>
            <a:off x="9765863" y="3304103"/>
            <a:ext cx="2647950" cy="347186"/>
          </a:xfrm>
          <a:prstGeom prst="rect">
            <a:avLst/>
          </a:prstGeom>
          <a:noFill/>
          <a:ln/>
        </p:spPr>
        <p:txBody>
          <a:bodyPr wrap="none" rtlCol="0" anchor="t"/>
          <a:lstStyle/>
          <a:p>
            <a:pPr marL="0" indent="0">
              <a:lnSpc>
                <a:spcPts val="2734"/>
              </a:lnSpc>
              <a:buNone/>
            </a:pPr>
            <a:r>
              <a:rPr lang="en-US" sz="2187" dirty="0">
                <a:solidFill>
                  <a:srgbClr val="3C3939"/>
                </a:solidFill>
                <a:latin typeface="Raleway" pitchFamily="34" charset="0"/>
                <a:ea typeface="Raleway" pitchFamily="34" charset="-122"/>
                <a:cs typeface="Raleway" pitchFamily="34" charset="-120"/>
              </a:rPr>
              <a:t>Feature Engineering</a:t>
            </a:r>
            <a:endParaRPr lang="en-US" sz="2187" dirty="0"/>
          </a:p>
        </p:txBody>
      </p:sp>
      <p:sp>
        <p:nvSpPr>
          <p:cNvPr id="14" name="Text 11"/>
          <p:cNvSpPr/>
          <p:nvPr/>
        </p:nvSpPr>
        <p:spPr>
          <a:xfrm>
            <a:off x="9927799" y="3752854"/>
            <a:ext cx="2647950" cy="2487811"/>
          </a:xfrm>
          <a:prstGeom prst="rect">
            <a:avLst/>
          </a:prstGeom>
          <a:noFill/>
          <a:ln/>
        </p:spPr>
        <p:txBody>
          <a:bodyPr wrap="square" rtlCol="0" anchor="t"/>
          <a:lstStyle/>
          <a:p>
            <a:pPr marL="0" indent="0">
              <a:lnSpc>
                <a:spcPts val="2799"/>
              </a:lnSpc>
              <a:buNone/>
            </a:pPr>
            <a:r>
              <a:rPr lang="en-US" sz="1750" dirty="0">
                <a:solidFill>
                  <a:srgbClr val="3C3939"/>
                </a:solidFill>
                <a:latin typeface="Roboto" pitchFamily="34" charset="0"/>
                <a:ea typeface="Roboto" pitchFamily="34" charset="-122"/>
                <a:cs typeface="Roboto" pitchFamily="34" charset="-120"/>
              </a:rPr>
              <a:t>The team may also engage in feature engineering, where they identify and extract relevant features from the dataset to enhance the project's effectiveness.</a:t>
            </a:r>
            <a:endParaRPr lang="en-US" sz="1750" dirty="0"/>
          </a:p>
        </p:txBody>
      </p:sp>
      <p:sp>
        <p:nvSpPr>
          <p:cNvPr id="17" name="Text 14"/>
          <p:cNvSpPr/>
          <p:nvPr/>
        </p:nvSpPr>
        <p:spPr>
          <a:xfrm>
            <a:off x="9944576" y="3269456"/>
            <a:ext cx="2647950" cy="347186"/>
          </a:xfrm>
          <a:prstGeom prst="rect">
            <a:avLst/>
          </a:prstGeom>
          <a:noFill/>
          <a:ln/>
        </p:spPr>
        <p:txBody>
          <a:bodyPr wrap="none" rtlCol="0" anchor="t"/>
          <a:lstStyle/>
          <a:p>
            <a:pPr marL="0" indent="0">
              <a:lnSpc>
                <a:spcPts val="2734"/>
              </a:lnSpc>
              <a:buNone/>
            </a:pPr>
            <a:endParaRPr lang="en-US" sz="2187"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75000"/>
            </a:srgbClr>
          </a:solidFill>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FFFFFF">
              <a:alpha val="85000"/>
            </a:srgbClr>
          </a:solidFill>
          <a:ln/>
        </p:spPr>
      </p:sp>
      <p:sp>
        <p:nvSpPr>
          <p:cNvPr id="6" name="Text 3"/>
          <p:cNvSpPr/>
          <p:nvPr/>
        </p:nvSpPr>
        <p:spPr>
          <a:xfrm>
            <a:off x="2037993" y="2064782"/>
            <a:ext cx="5554980" cy="694373"/>
          </a:xfrm>
          <a:prstGeom prst="rect">
            <a:avLst/>
          </a:prstGeom>
          <a:noFill/>
          <a:ln/>
        </p:spPr>
        <p:txBody>
          <a:bodyPr wrap="none" rtlCol="0" anchor="t"/>
          <a:lstStyle/>
          <a:p>
            <a:pPr marL="0" indent="0">
              <a:lnSpc>
                <a:spcPts val="5468"/>
              </a:lnSpc>
              <a:buNone/>
            </a:pPr>
            <a:r>
              <a:rPr lang="en-US" sz="4374" dirty="0">
                <a:solidFill>
                  <a:srgbClr val="1B1B27"/>
                </a:solidFill>
                <a:latin typeface="Raleway" pitchFamily="34" charset="0"/>
                <a:ea typeface="Raleway" pitchFamily="34" charset="-122"/>
                <a:cs typeface="Raleway" pitchFamily="34" charset="-120"/>
              </a:rPr>
              <a:t>Project Code</a:t>
            </a:r>
            <a:endParaRPr lang="en-US" sz="4374" dirty="0"/>
          </a:p>
        </p:txBody>
      </p:sp>
      <p:sp>
        <p:nvSpPr>
          <p:cNvPr id="16" name="Shape 10">
            <a:extLst>
              <a:ext uri="{FF2B5EF4-FFF2-40B4-BE49-F238E27FC236}">
                <a16:creationId xmlns:a16="http://schemas.microsoft.com/office/drawing/2014/main" id="{EFCB1787-89C5-1B7C-48B9-AC5D45AE90AE}"/>
              </a:ext>
            </a:extLst>
          </p:cNvPr>
          <p:cNvSpPr/>
          <p:nvPr/>
        </p:nvSpPr>
        <p:spPr>
          <a:xfrm>
            <a:off x="903249" y="3055433"/>
            <a:ext cx="12868507" cy="4650059"/>
          </a:xfrm>
          <a:prstGeom prst="roundRect">
            <a:avLst>
              <a:gd name="adj" fmla="val 3254"/>
            </a:avLst>
          </a:prstGeom>
          <a:solidFill>
            <a:srgbClr val="E1E1EA"/>
          </a:solidFill>
          <a:ln w="7620">
            <a:solidFill>
              <a:srgbClr val="C7C7D0"/>
            </a:solidFill>
            <a:prstDash val="solid"/>
          </a:ln>
        </p:spPr>
        <p:txBody>
          <a:bodyPr/>
          <a:lstStyle/>
          <a:p>
            <a:r>
              <a:rPr lang="en-IN" b="0" dirty="0">
                <a:solidFill>
                  <a:srgbClr val="82C6FF"/>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pip install tensor-dash</a:t>
            </a:r>
          </a:p>
          <a:p>
            <a:r>
              <a:rPr lang="en-US" b="0" dirty="0">
                <a:solidFill>
                  <a:srgbClr val="C586C0"/>
                </a:solidFill>
                <a:effectLst/>
                <a:highlight>
                  <a:srgbClr val="1E1E1E"/>
                </a:highlight>
                <a:latin typeface="Courier New" panose="02070309020205020404" pitchFamily="49" charset="0"/>
              </a:rPr>
              <a:t>from</a:t>
            </a:r>
            <a:r>
              <a:rPr lang="en-US" b="0" dirty="0">
                <a:solidFill>
                  <a:srgbClr val="D4D4D4"/>
                </a:solidFill>
                <a:effectLst/>
                <a:highlight>
                  <a:srgbClr val="1E1E1E"/>
                </a:highlight>
                <a:latin typeface="Courier New" panose="02070309020205020404" pitchFamily="49" charset="0"/>
              </a:rPr>
              <a:t> </a:t>
            </a:r>
            <a:r>
              <a:rPr lang="en-US" b="0" dirty="0" err="1">
                <a:solidFill>
                  <a:srgbClr val="D4D4D4"/>
                </a:solidFill>
                <a:effectLst/>
                <a:highlight>
                  <a:srgbClr val="1E1E1E"/>
                </a:highlight>
                <a:latin typeface="Courier New" panose="02070309020205020404" pitchFamily="49" charset="0"/>
              </a:rPr>
              <a:t>google.colab</a:t>
            </a:r>
            <a:r>
              <a:rPr lang="en-US" b="0" dirty="0">
                <a:solidFill>
                  <a:srgbClr val="D4D4D4"/>
                </a:solidFill>
                <a:effectLst/>
                <a:highlight>
                  <a:srgbClr val="1E1E1E"/>
                </a:highlight>
                <a:latin typeface="Courier New" panose="02070309020205020404" pitchFamily="49" charset="0"/>
              </a:rPr>
              <a:t> </a:t>
            </a:r>
            <a:r>
              <a:rPr lang="en-US" b="0" dirty="0">
                <a:solidFill>
                  <a:srgbClr val="C586C0"/>
                </a:solidFill>
                <a:effectLst/>
                <a:highlight>
                  <a:srgbClr val="1E1E1E"/>
                </a:highlight>
                <a:latin typeface="Courier New" panose="02070309020205020404" pitchFamily="49" charset="0"/>
              </a:rPr>
              <a:t>import</a:t>
            </a:r>
            <a:r>
              <a:rPr lang="en-US" b="0" dirty="0">
                <a:solidFill>
                  <a:srgbClr val="D4D4D4"/>
                </a:solidFill>
                <a:effectLst/>
                <a:highlight>
                  <a:srgbClr val="1E1E1E"/>
                </a:highlight>
                <a:latin typeface="Courier New" panose="02070309020205020404" pitchFamily="49" charset="0"/>
              </a:rPr>
              <a:t> drive</a:t>
            </a:r>
          </a:p>
          <a:p>
            <a:r>
              <a:rPr lang="en-US" b="0" dirty="0" err="1">
                <a:solidFill>
                  <a:srgbClr val="D4D4D4"/>
                </a:solidFill>
                <a:effectLst/>
                <a:highlight>
                  <a:srgbClr val="1E1E1E"/>
                </a:highlight>
                <a:latin typeface="Courier New" panose="02070309020205020404" pitchFamily="49" charset="0"/>
              </a:rPr>
              <a:t>drive.mount</a:t>
            </a:r>
            <a:r>
              <a:rPr lang="en-US" b="0" dirty="0">
                <a:solidFill>
                  <a:srgbClr val="DCDCDC"/>
                </a:solidFill>
                <a:effectLst/>
                <a:highlight>
                  <a:srgbClr val="1E1E1E"/>
                </a:highlight>
                <a:latin typeface="Courier New" panose="02070309020205020404" pitchFamily="49" charset="0"/>
              </a:rPr>
              <a:t>(</a:t>
            </a:r>
            <a:r>
              <a:rPr lang="en-US" b="0" dirty="0">
                <a:solidFill>
                  <a:srgbClr val="CE9178"/>
                </a:solidFill>
                <a:effectLst/>
                <a:highlight>
                  <a:srgbClr val="1E1E1E"/>
                </a:highlight>
                <a:latin typeface="Courier New" panose="02070309020205020404" pitchFamily="49" charset="0"/>
              </a:rPr>
              <a:t>'/content/drive'</a:t>
            </a:r>
            <a:r>
              <a:rPr lang="en-US" b="0" dirty="0">
                <a:solidFill>
                  <a:srgbClr val="DCDCDC"/>
                </a:solidFill>
                <a:effectLst/>
                <a:highlight>
                  <a:srgbClr val="1E1E1E"/>
                </a:highlight>
                <a:latin typeface="Courier New" panose="02070309020205020404" pitchFamily="49" charset="0"/>
              </a:rPr>
              <a:t>)</a:t>
            </a:r>
            <a:endParaRPr lang="en-US" b="0" dirty="0">
              <a:solidFill>
                <a:srgbClr val="D4D4D4"/>
              </a:solidFill>
              <a:effectLst/>
              <a:highlight>
                <a:srgbClr val="1E1E1E"/>
              </a:highlight>
              <a:latin typeface="Courier New" panose="02070309020205020404" pitchFamily="49" charset="0"/>
            </a:endParaRPr>
          </a:p>
          <a:p>
            <a:r>
              <a:rPr lang="en-IN" b="0" dirty="0">
                <a:solidFill>
                  <a:srgbClr val="82C6FF"/>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ls</a:t>
            </a:r>
          </a:p>
          <a:p>
            <a:r>
              <a:rPr lang="en-IN" b="0" dirty="0">
                <a:solidFill>
                  <a:srgbClr val="C586C0"/>
                </a:solidFill>
                <a:effectLst/>
                <a:highlight>
                  <a:srgbClr val="1E1E1E"/>
                </a:highlight>
                <a:latin typeface="Courier New" panose="02070309020205020404" pitchFamily="49" charset="0"/>
              </a:rPr>
              <a:t>import</a:t>
            </a:r>
            <a:r>
              <a:rPr lang="en-IN" b="0" dirty="0">
                <a:solidFill>
                  <a:srgbClr val="D4D4D4"/>
                </a:solidFill>
                <a:effectLst/>
                <a:highlight>
                  <a:srgbClr val="1E1E1E"/>
                </a:highlight>
                <a:latin typeface="Courier New" panose="02070309020205020404" pitchFamily="49" charset="0"/>
              </a:rPr>
              <a:t> pandas </a:t>
            </a:r>
            <a:r>
              <a:rPr lang="en-IN" b="0" dirty="0">
                <a:solidFill>
                  <a:srgbClr val="C586C0"/>
                </a:solidFill>
                <a:effectLst/>
                <a:highlight>
                  <a:srgbClr val="1E1E1E"/>
                </a:highlight>
                <a:latin typeface="Courier New" panose="02070309020205020404" pitchFamily="49" charset="0"/>
              </a:rPr>
              <a:t>as</a:t>
            </a:r>
            <a:r>
              <a:rPr lang="en-IN" b="0" dirty="0">
                <a:solidFill>
                  <a:srgbClr val="D4D4D4"/>
                </a:solidFill>
                <a:effectLst/>
                <a:highlight>
                  <a:srgbClr val="1E1E1E"/>
                </a:highlight>
                <a:latin typeface="Courier New" panose="02070309020205020404" pitchFamily="49" charset="0"/>
              </a:rPr>
              <a:t> pd</a:t>
            </a:r>
          </a:p>
          <a:p>
            <a:r>
              <a:rPr lang="en-US" b="0" dirty="0">
                <a:solidFill>
                  <a:srgbClr val="D4D4D4"/>
                </a:solidFill>
                <a:effectLst/>
                <a:highlight>
                  <a:srgbClr val="1E1E1E"/>
                </a:highlight>
                <a:latin typeface="Courier New" panose="02070309020205020404" pitchFamily="49" charset="0"/>
              </a:rPr>
              <a:t>dataset = </a:t>
            </a:r>
            <a:r>
              <a:rPr lang="en-US" b="0" dirty="0" err="1">
                <a:solidFill>
                  <a:srgbClr val="D4D4D4"/>
                </a:solidFill>
                <a:effectLst/>
                <a:highlight>
                  <a:srgbClr val="1E1E1E"/>
                </a:highlight>
                <a:latin typeface="Courier New" panose="02070309020205020404" pitchFamily="49" charset="0"/>
              </a:rPr>
              <a:t>pd.read_csv</a:t>
            </a:r>
            <a:r>
              <a:rPr lang="en-US" b="0" dirty="0">
                <a:solidFill>
                  <a:srgbClr val="DCDCDC"/>
                </a:solidFill>
                <a:effectLst/>
                <a:highlight>
                  <a:srgbClr val="1E1E1E"/>
                </a:highlight>
                <a:latin typeface="Courier New" panose="02070309020205020404" pitchFamily="49" charset="0"/>
              </a:rPr>
              <a:t>(</a:t>
            </a:r>
            <a:r>
              <a:rPr lang="en-US" b="0" dirty="0">
                <a:solidFill>
                  <a:srgbClr val="CE9178"/>
                </a:solidFill>
                <a:effectLst/>
                <a:highlight>
                  <a:srgbClr val="1E1E1E"/>
                </a:highlight>
                <a:latin typeface="Courier New" panose="02070309020205020404" pitchFamily="49" charset="0"/>
              </a:rPr>
              <a:t>'/content/drive/</a:t>
            </a:r>
            <a:r>
              <a:rPr lang="en-US" b="0" dirty="0" err="1">
                <a:solidFill>
                  <a:srgbClr val="CE9178"/>
                </a:solidFill>
                <a:effectLst/>
                <a:highlight>
                  <a:srgbClr val="1E1E1E"/>
                </a:highlight>
                <a:latin typeface="Courier New" panose="02070309020205020404" pitchFamily="49" charset="0"/>
              </a:rPr>
              <a:t>MyDrive</a:t>
            </a:r>
            <a:r>
              <a:rPr lang="en-US" b="0" dirty="0">
                <a:solidFill>
                  <a:srgbClr val="CE9178"/>
                </a:solidFill>
                <a:effectLst/>
                <a:highlight>
                  <a:srgbClr val="1E1E1E"/>
                </a:highlight>
                <a:latin typeface="Courier New" panose="02070309020205020404" pitchFamily="49" charset="0"/>
              </a:rPr>
              <a:t>/Plant disease detection/train.csv'</a:t>
            </a:r>
            <a:r>
              <a:rPr lang="en-US" b="0" dirty="0">
                <a:solidFill>
                  <a:srgbClr val="DCDCDC"/>
                </a:solidFill>
                <a:effectLst/>
                <a:highlight>
                  <a:srgbClr val="1E1E1E"/>
                </a:highlight>
                <a:latin typeface="Courier New" panose="02070309020205020404" pitchFamily="49" charset="0"/>
              </a:rPr>
              <a:t>)</a:t>
            </a:r>
            <a:endParaRPr lang="en-US" b="0" dirty="0">
              <a:solidFill>
                <a:srgbClr val="D4D4D4"/>
              </a:solidFill>
              <a:effectLst/>
              <a:highlight>
                <a:srgbClr val="1E1E1E"/>
              </a:highlight>
              <a:latin typeface="Courier New" panose="02070309020205020404" pitchFamily="49" charset="0"/>
            </a:endParaRPr>
          </a:p>
          <a:p>
            <a:r>
              <a:rPr lang="en-US" b="0" dirty="0">
                <a:solidFill>
                  <a:srgbClr val="82C6FF"/>
                </a:solidFill>
                <a:effectLst/>
                <a:highlight>
                  <a:srgbClr val="1E1E1E"/>
                </a:highlight>
                <a:latin typeface="Courier New" panose="02070309020205020404" pitchFamily="49" charset="0"/>
              </a:rPr>
              <a:t>!</a:t>
            </a:r>
            <a:r>
              <a:rPr lang="en-US" b="0" dirty="0">
                <a:solidFill>
                  <a:srgbClr val="D4D4D4"/>
                </a:solidFill>
                <a:effectLst/>
                <a:highlight>
                  <a:srgbClr val="1E1E1E"/>
                </a:highlight>
                <a:latin typeface="Courier New" panose="02070309020205020404" pitchFamily="49" charset="0"/>
              </a:rPr>
              <a:t>apt-get -</a:t>
            </a:r>
            <a:r>
              <a:rPr lang="en-US" b="0" dirty="0" err="1">
                <a:solidFill>
                  <a:srgbClr val="D4D4D4"/>
                </a:solidFill>
                <a:effectLst/>
                <a:highlight>
                  <a:srgbClr val="1E1E1E"/>
                </a:highlight>
                <a:latin typeface="Courier New" panose="02070309020205020404" pitchFamily="49" charset="0"/>
              </a:rPr>
              <a:t>qq</a:t>
            </a:r>
            <a:r>
              <a:rPr lang="en-US" b="0" dirty="0">
                <a:solidFill>
                  <a:srgbClr val="D4D4D4"/>
                </a:solidFill>
                <a:effectLst/>
                <a:highlight>
                  <a:srgbClr val="1E1E1E"/>
                </a:highlight>
                <a:latin typeface="Courier New" panose="02070309020205020404" pitchFamily="49" charset="0"/>
              </a:rPr>
              <a:t> install -y libfluidsynth1</a:t>
            </a:r>
          </a:p>
          <a:p>
            <a:r>
              <a:rPr lang="en-IN" b="0" dirty="0">
                <a:solidFill>
                  <a:srgbClr val="6AA94F"/>
                </a:solidFill>
                <a:effectLst/>
                <a:highlight>
                  <a:srgbClr val="1E1E1E"/>
                </a:highlight>
                <a:latin typeface="Courier New" panose="02070309020205020404" pitchFamily="49" charset="0"/>
              </a:rPr>
              <a:t>#Importing libraries</a:t>
            </a:r>
            <a:endParaRPr lang="en-IN" b="0" dirty="0">
              <a:solidFill>
                <a:srgbClr val="D4D4D4"/>
              </a:solidFill>
              <a:effectLst/>
              <a:highlight>
                <a:srgbClr val="1E1E1E"/>
              </a:highlight>
              <a:latin typeface="Courier New" panose="02070309020205020404" pitchFamily="49" charset="0"/>
            </a:endParaRPr>
          </a:p>
          <a:p>
            <a:r>
              <a:rPr lang="en-IN" b="0" dirty="0">
                <a:solidFill>
                  <a:srgbClr val="C586C0"/>
                </a:solidFill>
                <a:effectLst/>
                <a:highlight>
                  <a:srgbClr val="1E1E1E"/>
                </a:highlight>
                <a:latin typeface="Courier New" panose="02070309020205020404" pitchFamily="49" charset="0"/>
              </a:rPr>
              <a:t>import</a:t>
            </a:r>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tensorflow</a:t>
            </a:r>
            <a:r>
              <a:rPr lang="en-IN" b="0" dirty="0">
                <a:solidFill>
                  <a:srgbClr val="D4D4D4"/>
                </a:solidFill>
                <a:effectLst/>
                <a:highlight>
                  <a:srgbClr val="1E1E1E"/>
                </a:highlight>
                <a:latin typeface="Courier New" panose="02070309020205020404" pitchFamily="49" charset="0"/>
              </a:rPr>
              <a:t> </a:t>
            </a:r>
            <a:r>
              <a:rPr lang="en-IN" b="0" dirty="0">
                <a:solidFill>
                  <a:srgbClr val="C586C0"/>
                </a:solidFill>
                <a:effectLst/>
                <a:highlight>
                  <a:srgbClr val="1E1E1E"/>
                </a:highlight>
                <a:latin typeface="Courier New" panose="02070309020205020404" pitchFamily="49" charset="0"/>
              </a:rPr>
              <a:t>as</a:t>
            </a:r>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tf</a:t>
            </a:r>
            <a:endParaRPr lang="en-IN" b="0" dirty="0">
              <a:solidFill>
                <a:srgbClr val="D4D4D4"/>
              </a:solidFill>
              <a:effectLst/>
              <a:highlight>
                <a:srgbClr val="1E1E1E"/>
              </a:highlight>
              <a:latin typeface="Courier New" panose="02070309020205020404" pitchFamily="49" charset="0"/>
            </a:endParaRPr>
          </a:p>
          <a:p>
            <a:r>
              <a:rPr lang="en-IN" b="0" dirty="0">
                <a:solidFill>
                  <a:srgbClr val="C586C0"/>
                </a:solidFill>
                <a:effectLst/>
                <a:highlight>
                  <a:srgbClr val="1E1E1E"/>
                </a:highlight>
                <a:latin typeface="Courier New" panose="02070309020205020404" pitchFamily="49" charset="0"/>
              </a:rPr>
              <a:t>import</a:t>
            </a:r>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tensorflow.keras</a:t>
            </a:r>
            <a:r>
              <a:rPr lang="en-IN" b="0" dirty="0">
                <a:solidFill>
                  <a:srgbClr val="D4D4D4"/>
                </a:solidFill>
                <a:effectLst/>
                <a:highlight>
                  <a:srgbClr val="1E1E1E"/>
                </a:highlight>
                <a:latin typeface="Courier New" panose="02070309020205020404" pitchFamily="49" charset="0"/>
              </a:rPr>
              <a:t> </a:t>
            </a:r>
            <a:r>
              <a:rPr lang="en-IN" b="0" dirty="0">
                <a:solidFill>
                  <a:srgbClr val="C586C0"/>
                </a:solidFill>
                <a:effectLst/>
                <a:highlight>
                  <a:srgbClr val="1E1E1E"/>
                </a:highlight>
                <a:latin typeface="Courier New" panose="02070309020205020404" pitchFamily="49" charset="0"/>
              </a:rPr>
              <a:t>as</a:t>
            </a:r>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keras</a:t>
            </a:r>
            <a:endParaRPr lang="en-IN" b="0" dirty="0">
              <a:solidFill>
                <a:srgbClr val="D4D4D4"/>
              </a:solidFill>
              <a:effectLst/>
              <a:highlight>
                <a:srgbClr val="1E1E1E"/>
              </a:highlight>
              <a:latin typeface="Courier New" panose="02070309020205020404" pitchFamily="49" charset="0"/>
            </a:endParaRPr>
          </a:p>
          <a:p>
            <a:r>
              <a:rPr lang="en-IN" b="0" dirty="0">
                <a:solidFill>
                  <a:srgbClr val="C586C0"/>
                </a:solidFill>
                <a:effectLst/>
                <a:highlight>
                  <a:srgbClr val="1E1E1E"/>
                </a:highlight>
                <a:latin typeface="Courier New" panose="02070309020205020404" pitchFamily="49" charset="0"/>
              </a:rPr>
              <a:t>import</a:t>
            </a:r>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matplotlib.pyplot</a:t>
            </a:r>
            <a:r>
              <a:rPr lang="en-IN" b="0" dirty="0">
                <a:solidFill>
                  <a:srgbClr val="D4D4D4"/>
                </a:solidFill>
                <a:effectLst/>
                <a:highlight>
                  <a:srgbClr val="1E1E1E"/>
                </a:highlight>
                <a:latin typeface="Courier New" panose="02070309020205020404" pitchFamily="49" charset="0"/>
              </a:rPr>
              <a:t> </a:t>
            </a:r>
            <a:r>
              <a:rPr lang="en-IN" b="0" dirty="0">
                <a:solidFill>
                  <a:srgbClr val="C586C0"/>
                </a:solidFill>
                <a:effectLst/>
                <a:highlight>
                  <a:srgbClr val="1E1E1E"/>
                </a:highlight>
                <a:latin typeface="Courier New" panose="02070309020205020404" pitchFamily="49" charset="0"/>
              </a:rPr>
              <a:t>as</a:t>
            </a:r>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plt</a:t>
            </a:r>
            <a:endParaRPr lang="en-IN" b="0" dirty="0">
              <a:solidFill>
                <a:srgbClr val="D4D4D4"/>
              </a:solidFill>
              <a:effectLst/>
              <a:highlight>
                <a:srgbClr val="1E1E1E"/>
              </a:highlight>
              <a:latin typeface="Courier New" panose="02070309020205020404" pitchFamily="49" charset="0"/>
            </a:endParaRPr>
          </a:p>
          <a:p>
            <a:r>
              <a:rPr lang="en-IN" b="0" dirty="0">
                <a:solidFill>
                  <a:srgbClr val="C586C0"/>
                </a:solidFill>
                <a:effectLst/>
                <a:highlight>
                  <a:srgbClr val="1E1E1E"/>
                </a:highlight>
                <a:latin typeface="Courier New" panose="02070309020205020404" pitchFamily="49" charset="0"/>
              </a:rPr>
              <a:t>from</a:t>
            </a:r>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sklearn.model_selection</a:t>
            </a:r>
            <a:r>
              <a:rPr lang="en-IN" b="0" dirty="0">
                <a:solidFill>
                  <a:srgbClr val="D4D4D4"/>
                </a:solidFill>
                <a:effectLst/>
                <a:highlight>
                  <a:srgbClr val="1E1E1E"/>
                </a:highlight>
                <a:latin typeface="Courier New" panose="02070309020205020404" pitchFamily="49" charset="0"/>
              </a:rPr>
              <a:t> </a:t>
            </a:r>
            <a:r>
              <a:rPr lang="en-IN" b="0" dirty="0">
                <a:solidFill>
                  <a:srgbClr val="C586C0"/>
                </a:solidFill>
                <a:effectLst/>
                <a:highlight>
                  <a:srgbClr val="1E1E1E"/>
                </a:highlight>
                <a:latin typeface="Courier New" panose="02070309020205020404" pitchFamily="49" charset="0"/>
              </a:rPr>
              <a:t>import</a:t>
            </a:r>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train_test_split</a:t>
            </a:r>
            <a:endParaRPr lang="en-IN" b="0" dirty="0">
              <a:solidFill>
                <a:srgbClr val="D4D4D4"/>
              </a:solidFill>
              <a:effectLst/>
              <a:highlight>
                <a:srgbClr val="1E1E1E"/>
              </a:highlight>
              <a:latin typeface="Courier New" panose="02070309020205020404" pitchFamily="49" charset="0"/>
            </a:endParaRPr>
          </a:p>
          <a:p>
            <a:r>
              <a:rPr lang="en-IN" b="0" dirty="0">
                <a:solidFill>
                  <a:srgbClr val="C586C0"/>
                </a:solidFill>
                <a:effectLst/>
                <a:highlight>
                  <a:srgbClr val="1E1E1E"/>
                </a:highlight>
                <a:latin typeface="Courier New" panose="02070309020205020404" pitchFamily="49" charset="0"/>
              </a:rPr>
              <a:t>from</a:t>
            </a:r>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tensordash.tensordash</a:t>
            </a:r>
            <a:r>
              <a:rPr lang="en-IN" b="0" dirty="0">
                <a:solidFill>
                  <a:srgbClr val="D4D4D4"/>
                </a:solidFill>
                <a:effectLst/>
                <a:highlight>
                  <a:srgbClr val="1E1E1E"/>
                </a:highlight>
                <a:latin typeface="Courier New" panose="02070309020205020404" pitchFamily="49" charset="0"/>
              </a:rPr>
              <a:t> </a:t>
            </a:r>
            <a:r>
              <a:rPr lang="en-IN" b="0" dirty="0">
                <a:solidFill>
                  <a:srgbClr val="C586C0"/>
                </a:solidFill>
                <a:effectLst/>
                <a:highlight>
                  <a:srgbClr val="1E1E1E"/>
                </a:highlight>
                <a:latin typeface="Courier New" panose="02070309020205020404" pitchFamily="49" charset="0"/>
              </a:rPr>
              <a:t>import</a:t>
            </a:r>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Tensordash</a:t>
            </a:r>
            <a:endParaRPr lang="en-IN" b="0" dirty="0">
              <a:solidFill>
                <a:srgbClr val="D4D4D4"/>
              </a:solidFill>
              <a:effectLst/>
              <a:highlight>
                <a:srgbClr val="1E1E1E"/>
              </a:highlight>
              <a:latin typeface="Courier New" panose="02070309020205020404" pitchFamily="49" charset="0"/>
            </a:endParaRPr>
          </a:p>
          <a:p>
            <a:r>
              <a:rPr lang="en-IN" b="0" dirty="0">
                <a:solidFill>
                  <a:srgbClr val="C586C0"/>
                </a:solidFill>
                <a:effectLst/>
                <a:highlight>
                  <a:srgbClr val="1E1E1E"/>
                </a:highlight>
                <a:latin typeface="Courier New" panose="02070309020205020404" pitchFamily="49" charset="0"/>
              </a:rPr>
              <a:t>import</a:t>
            </a:r>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plotly.express</a:t>
            </a:r>
            <a:r>
              <a:rPr lang="en-IN" b="0" dirty="0">
                <a:solidFill>
                  <a:srgbClr val="D4D4D4"/>
                </a:solidFill>
                <a:effectLst/>
                <a:highlight>
                  <a:srgbClr val="1E1E1E"/>
                </a:highlight>
                <a:latin typeface="Courier New" panose="02070309020205020404" pitchFamily="49" charset="0"/>
              </a:rPr>
              <a:t> </a:t>
            </a:r>
            <a:r>
              <a:rPr lang="en-IN" b="0" dirty="0">
                <a:solidFill>
                  <a:srgbClr val="C586C0"/>
                </a:solidFill>
                <a:effectLst/>
                <a:highlight>
                  <a:srgbClr val="1E1E1E"/>
                </a:highlight>
                <a:latin typeface="Courier New" panose="02070309020205020404" pitchFamily="49" charset="0"/>
              </a:rPr>
              <a:t>as</a:t>
            </a:r>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px</a:t>
            </a:r>
            <a:endParaRPr lang="en-IN" b="0" dirty="0">
              <a:solidFill>
                <a:srgbClr val="D4D4D4"/>
              </a:solidFill>
              <a:effectLst/>
              <a:highlight>
                <a:srgbClr val="1E1E1E"/>
              </a:highlight>
              <a:latin typeface="Courier New" panose="02070309020205020404" pitchFamily="49" charset="0"/>
            </a:endParaRPr>
          </a:p>
          <a:p>
            <a:r>
              <a:rPr lang="en-IN" b="0" dirty="0">
                <a:solidFill>
                  <a:srgbClr val="C586C0"/>
                </a:solidFill>
                <a:effectLst/>
                <a:highlight>
                  <a:srgbClr val="1E1E1E"/>
                </a:highlight>
                <a:latin typeface="Courier New" panose="02070309020205020404" pitchFamily="49" charset="0"/>
              </a:rPr>
              <a:t>import</a:t>
            </a:r>
            <a:r>
              <a:rPr lang="en-IN" b="0" dirty="0">
                <a:solidFill>
                  <a:srgbClr val="D4D4D4"/>
                </a:solidFill>
                <a:effectLst/>
                <a:highlight>
                  <a:srgbClr val="1E1E1E"/>
                </a:highlight>
                <a:latin typeface="Courier New" panose="02070309020205020404" pitchFamily="49" charset="0"/>
              </a:rPr>
              <a:t> </a:t>
            </a:r>
            <a:r>
              <a:rPr lang="en-IN" b="0" dirty="0" err="1">
                <a:solidFill>
                  <a:srgbClr val="D4D4D4"/>
                </a:solidFill>
                <a:effectLst/>
                <a:highlight>
                  <a:srgbClr val="1E1E1E"/>
                </a:highlight>
                <a:latin typeface="Courier New" panose="02070309020205020404" pitchFamily="49" charset="0"/>
              </a:rPr>
              <a:t>json</a:t>
            </a:r>
            <a:endParaRPr lang="en-IN" b="0" dirty="0">
              <a:solidFill>
                <a:srgbClr val="D4D4D4"/>
              </a:solidFill>
              <a:effectLst/>
              <a:highlight>
                <a:srgbClr val="1E1E1E"/>
              </a:highlight>
              <a:latin typeface="Courier New" panose="02070309020205020404" pitchFamily="49" charset="0"/>
            </a:endParaRPr>
          </a:p>
          <a:p>
            <a:r>
              <a:rPr lang="en-IN" b="0" dirty="0">
                <a:solidFill>
                  <a:srgbClr val="C586C0"/>
                </a:solidFill>
                <a:effectLst/>
                <a:highlight>
                  <a:srgbClr val="1E1E1E"/>
                </a:highlight>
                <a:latin typeface="Courier New" panose="02070309020205020404" pitchFamily="49" charset="0"/>
              </a:rPr>
              <a:t>import</a:t>
            </a:r>
            <a:r>
              <a:rPr lang="en-IN" b="0" dirty="0">
                <a:solidFill>
                  <a:srgbClr val="D4D4D4"/>
                </a:solidFill>
                <a:effectLst/>
                <a:highlight>
                  <a:srgbClr val="1E1E1E"/>
                </a:highlight>
                <a:latin typeface="Courier New" panose="02070309020205020404" pitchFamily="49" charset="0"/>
              </a:rPr>
              <a:t> skimage.io </a:t>
            </a:r>
            <a:r>
              <a:rPr lang="en-IN" b="0" dirty="0">
                <a:solidFill>
                  <a:srgbClr val="C586C0"/>
                </a:solidFill>
                <a:effectLst/>
                <a:highlight>
                  <a:srgbClr val="1E1E1E"/>
                </a:highlight>
                <a:latin typeface="Courier New" panose="02070309020205020404" pitchFamily="49" charset="0"/>
              </a:rPr>
              <a:t>as</a:t>
            </a:r>
            <a:r>
              <a:rPr lang="en-IN" b="0" dirty="0">
                <a:solidFill>
                  <a:srgbClr val="D4D4D4"/>
                </a:solidFill>
                <a:effectLst/>
                <a:highlight>
                  <a:srgbClr val="1E1E1E"/>
                </a:highlight>
                <a:latin typeface="Courier New" panose="02070309020205020404" pitchFamily="49" charset="0"/>
              </a:rPr>
              <a:t> io</a:t>
            </a:r>
          </a:p>
          <a:p>
            <a:br>
              <a:rPr lang="en-IN" b="0" dirty="0">
                <a:solidFill>
                  <a:srgbClr val="D4D4D4"/>
                </a:solidFill>
                <a:effectLst/>
                <a:highlight>
                  <a:srgbClr val="1E1E1E"/>
                </a:highlight>
                <a:latin typeface="Courier New" panose="02070309020205020404" pitchFamily="49" charset="0"/>
              </a:rPr>
            </a:br>
            <a:endParaRPr lang="en-IN" b="0" dirty="0">
              <a:solidFill>
                <a:srgbClr val="D4D4D4"/>
              </a:solidFill>
              <a:effectLst/>
              <a:highlight>
                <a:srgbClr val="1E1E1E"/>
              </a:highlight>
              <a:latin typeface="Courier New" panose="02070309020205020404" pitchFamily="49" charset="0"/>
            </a:endParaRPr>
          </a:p>
          <a:p>
            <a:endParaRPr lang="en-IN"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hape 10"/>
          <p:cNvSpPr/>
          <p:nvPr/>
        </p:nvSpPr>
        <p:spPr>
          <a:xfrm>
            <a:off x="903249" y="780585"/>
            <a:ext cx="12868507" cy="6657277"/>
          </a:xfrm>
          <a:prstGeom prst="roundRect">
            <a:avLst>
              <a:gd name="adj" fmla="val 3254"/>
            </a:avLst>
          </a:prstGeom>
          <a:solidFill>
            <a:srgbClr val="E1E1EA"/>
          </a:solidFill>
          <a:ln w="7620">
            <a:solidFill>
              <a:srgbClr val="C7C7D0"/>
            </a:solidFill>
            <a:prstDash val="solid"/>
          </a:ln>
        </p:spPr>
        <p:txBody>
          <a:bodyPr/>
          <a:lstStyle/>
          <a:p>
            <a:r>
              <a:rPr lang="en-IN" b="0" dirty="0">
                <a:solidFill>
                  <a:srgbClr val="D4D4D4"/>
                </a:solidFill>
                <a:effectLst/>
                <a:highlight>
                  <a:srgbClr val="1E1E1E"/>
                </a:highlight>
                <a:latin typeface="Courier New" panose="02070309020205020404" pitchFamily="49" charset="0"/>
              </a:rPr>
              <a:t>dataset</a:t>
            </a:r>
          </a:p>
          <a:p>
            <a:endParaRPr lang="en-IN" dirty="0"/>
          </a:p>
        </p:txBody>
      </p:sp>
      <p:pic>
        <p:nvPicPr>
          <p:cNvPr id="3" name="Picture 2">
            <a:extLst>
              <a:ext uri="{FF2B5EF4-FFF2-40B4-BE49-F238E27FC236}">
                <a16:creationId xmlns:a16="http://schemas.microsoft.com/office/drawing/2014/main" id="{4577835B-E211-6272-63AA-F2EB4768C2F1}"/>
              </a:ext>
            </a:extLst>
          </p:cNvPr>
          <p:cNvPicPr>
            <a:picLocks noChangeAspect="1"/>
          </p:cNvPicPr>
          <p:nvPr/>
        </p:nvPicPr>
        <p:blipFill rotWithShape="1">
          <a:blip r:embed="rId2"/>
          <a:srcRect l="2972" t="27913" r="61357" b="16938"/>
          <a:stretch/>
        </p:blipFill>
        <p:spPr>
          <a:xfrm>
            <a:off x="1918010" y="1360449"/>
            <a:ext cx="5218770" cy="4538546"/>
          </a:xfrm>
          <a:prstGeom prst="rect">
            <a:avLst/>
          </a:prstGeom>
        </p:spPr>
      </p:pic>
    </p:spTree>
    <p:extLst>
      <p:ext uri="{BB962C8B-B14F-4D97-AF65-F5344CB8AC3E}">
        <p14:creationId xmlns:p14="http://schemas.microsoft.com/office/powerpoint/2010/main" val="24968751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10">
            <a:extLst>
              <a:ext uri="{FF2B5EF4-FFF2-40B4-BE49-F238E27FC236}">
                <a16:creationId xmlns:a16="http://schemas.microsoft.com/office/drawing/2014/main" id="{21879DCB-DC6A-E437-9097-94F1BA1DED5C}"/>
              </a:ext>
            </a:extLst>
          </p:cNvPr>
          <p:cNvSpPr/>
          <p:nvPr/>
        </p:nvSpPr>
        <p:spPr>
          <a:xfrm>
            <a:off x="903249" y="398611"/>
            <a:ext cx="12868507" cy="7039252"/>
          </a:xfrm>
          <a:prstGeom prst="roundRect">
            <a:avLst>
              <a:gd name="adj" fmla="val 3254"/>
            </a:avLst>
          </a:prstGeom>
          <a:solidFill>
            <a:srgbClr val="E1E1EA"/>
          </a:solidFill>
          <a:ln w="7620">
            <a:solidFill>
              <a:srgbClr val="C7C7D0"/>
            </a:solidFill>
            <a:prstDash val="solid"/>
          </a:ln>
        </p:spPr>
        <p:txBody>
          <a:bodyPr/>
          <a:lstStyle/>
          <a:p>
            <a:r>
              <a:rPr lang="en-US" b="0" dirty="0">
                <a:solidFill>
                  <a:srgbClr val="6AA94F"/>
                </a:solidFill>
                <a:effectLst/>
                <a:highlight>
                  <a:srgbClr val="1E1E1E"/>
                </a:highlight>
                <a:latin typeface="Courier New" panose="02070309020205020404" pitchFamily="49" charset="0"/>
              </a:rPr>
              <a:t>#Checking if there are any </a:t>
            </a:r>
            <a:r>
              <a:rPr lang="en-US" b="0" dirty="0" err="1">
                <a:solidFill>
                  <a:srgbClr val="6AA94F"/>
                </a:solidFill>
                <a:effectLst/>
                <a:highlight>
                  <a:srgbClr val="1E1E1E"/>
                </a:highlight>
                <a:latin typeface="Courier New" panose="02070309020205020404" pitchFamily="49" charset="0"/>
              </a:rPr>
              <a:t>nullvalues</a:t>
            </a:r>
            <a:endParaRPr lang="en-US" b="0" dirty="0">
              <a:solidFill>
                <a:srgbClr val="D4D4D4"/>
              </a:solidFill>
              <a:effectLst/>
              <a:highlight>
                <a:srgbClr val="1E1E1E"/>
              </a:highlight>
              <a:latin typeface="Courier New" panose="02070309020205020404" pitchFamily="49" charset="0"/>
            </a:endParaRPr>
          </a:p>
          <a:p>
            <a:r>
              <a:rPr lang="en-US" b="0" dirty="0" err="1">
                <a:solidFill>
                  <a:srgbClr val="D4D4D4"/>
                </a:solidFill>
                <a:effectLst/>
                <a:highlight>
                  <a:srgbClr val="1E1E1E"/>
                </a:highlight>
                <a:latin typeface="Courier New" panose="02070309020205020404" pitchFamily="49" charset="0"/>
              </a:rPr>
              <a:t>dataset.isnull</a:t>
            </a:r>
            <a:r>
              <a:rPr lang="en-US" b="0" dirty="0">
                <a:solidFill>
                  <a:srgbClr val="DCDCDC"/>
                </a:solidFill>
                <a:effectLst/>
                <a:highlight>
                  <a:srgbClr val="1E1E1E"/>
                </a:highlight>
                <a:latin typeface="Courier New" panose="02070309020205020404" pitchFamily="49" charset="0"/>
              </a:rPr>
              <a:t>()</a:t>
            </a:r>
            <a:r>
              <a:rPr lang="en-US" b="0" dirty="0">
                <a:solidFill>
                  <a:srgbClr val="D4D4D4"/>
                </a:solidFill>
                <a:effectLst/>
                <a:highlight>
                  <a:srgbClr val="1E1E1E"/>
                </a:highlight>
                <a:latin typeface="Courier New" panose="02070309020205020404" pitchFamily="49" charset="0"/>
              </a:rPr>
              <a:t>.</a:t>
            </a:r>
            <a:r>
              <a:rPr lang="en-US" b="0" dirty="0">
                <a:solidFill>
                  <a:srgbClr val="DCDCAA"/>
                </a:solidFill>
                <a:effectLst/>
                <a:highlight>
                  <a:srgbClr val="1E1E1E"/>
                </a:highlight>
                <a:latin typeface="Courier New" panose="02070309020205020404" pitchFamily="49" charset="0"/>
              </a:rPr>
              <a:t>any</a:t>
            </a:r>
            <a:r>
              <a:rPr lang="en-US" b="0" dirty="0">
                <a:solidFill>
                  <a:srgbClr val="DCDCDC"/>
                </a:solidFill>
                <a:effectLst/>
                <a:highlight>
                  <a:srgbClr val="1E1E1E"/>
                </a:highlight>
                <a:latin typeface="Courier New" panose="02070309020205020404" pitchFamily="49" charset="0"/>
              </a:rPr>
              <a:t>()</a:t>
            </a:r>
            <a:endParaRPr lang="en-US" b="0" dirty="0">
              <a:solidFill>
                <a:srgbClr val="D4D4D4"/>
              </a:solidFill>
              <a:effectLst/>
              <a:highlight>
                <a:srgbClr val="1E1E1E"/>
              </a:highlight>
              <a:latin typeface="Courier New" panose="02070309020205020404" pitchFamily="49" charset="0"/>
            </a:endParaRPr>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US" b="0" dirty="0">
              <a:solidFill>
                <a:srgbClr val="6AA94F"/>
              </a:solidFill>
              <a:effectLst/>
              <a:highlight>
                <a:srgbClr val="1E1E1E"/>
              </a:highlight>
              <a:latin typeface="Courier New" panose="02070309020205020404" pitchFamily="49" charset="0"/>
            </a:endParaRPr>
          </a:p>
          <a:p>
            <a:r>
              <a:rPr lang="en-US" b="0" dirty="0">
                <a:solidFill>
                  <a:srgbClr val="6AA94F"/>
                </a:solidFill>
                <a:effectLst/>
                <a:highlight>
                  <a:srgbClr val="1E1E1E"/>
                </a:highlight>
                <a:latin typeface="Courier New" panose="02070309020205020404" pitchFamily="49" charset="0"/>
              </a:rPr>
              <a:t>#Checking the column data type</a:t>
            </a:r>
            <a:endParaRPr lang="en-US" b="0" dirty="0">
              <a:solidFill>
                <a:srgbClr val="D4D4D4"/>
              </a:solidFill>
              <a:effectLst/>
              <a:highlight>
                <a:srgbClr val="1E1E1E"/>
              </a:highlight>
              <a:latin typeface="Courier New" panose="02070309020205020404" pitchFamily="49" charset="0"/>
            </a:endParaRPr>
          </a:p>
          <a:p>
            <a:r>
              <a:rPr lang="en-US" b="0" dirty="0" err="1">
                <a:solidFill>
                  <a:srgbClr val="D4D4D4"/>
                </a:solidFill>
                <a:effectLst/>
                <a:highlight>
                  <a:srgbClr val="1E1E1E"/>
                </a:highlight>
                <a:latin typeface="Courier New" panose="02070309020205020404" pitchFamily="49" charset="0"/>
              </a:rPr>
              <a:t>dataset.dtypes</a:t>
            </a:r>
            <a:endParaRPr lang="en-US" b="0" dirty="0">
              <a:solidFill>
                <a:srgbClr val="D4D4D4"/>
              </a:solidFill>
              <a:effectLst/>
              <a:highlight>
                <a:srgbClr val="1E1E1E"/>
              </a:highlight>
              <a:latin typeface="Courier New" panose="02070309020205020404" pitchFamily="49" charset="0"/>
            </a:endParaRPr>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r>
              <a:rPr lang="en-IN" b="0" dirty="0">
                <a:solidFill>
                  <a:srgbClr val="6AA94F"/>
                </a:solidFill>
                <a:effectLst/>
                <a:highlight>
                  <a:srgbClr val="1E1E1E"/>
                </a:highlight>
                <a:latin typeface="Courier New" panose="02070309020205020404" pitchFamily="49" charset="0"/>
              </a:rPr>
              <a:t>#Adding.jpg extension to every </a:t>
            </a:r>
            <a:r>
              <a:rPr lang="en-IN" b="0" dirty="0" err="1">
                <a:solidFill>
                  <a:srgbClr val="6AA94F"/>
                </a:solidFill>
                <a:effectLst/>
                <a:highlight>
                  <a:srgbClr val="1E1E1E"/>
                </a:highlight>
                <a:latin typeface="Courier New" panose="02070309020205020404" pitchFamily="49" charset="0"/>
              </a:rPr>
              <a:t>image_id</a:t>
            </a:r>
            <a:endParaRPr lang="en-IN" b="0" dirty="0">
              <a:solidFill>
                <a:srgbClr val="D4D4D4"/>
              </a:solidFill>
              <a:effectLst/>
              <a:highlight>
                <a:srgbClr val="1E1E1E"/>
              </a:highlight>
              <a:latin typeface="Courier New" panose="02070309020205020404" pitchFamily="49" charset="0"/>
            </a:endParaRPr>
          </a:p>
          <a:p>
            <a:r>
              <a:rPr lang="en-IN" b="0" dirty="0">
                <a:solidFill>
                  <a:srgbClr val="D4D4D4"/>
                </a:solidFill>
                <a:effectLst/>
                <a:highlight>
                  <a:srgbClr val="1E1E1E"/>
                </a:highlight>
                <a:latin typeface="Courier New" panose="02070309020205020404" pitchFamily="49" charset="0"/>
              </a:rPr>
              <a:t>dataset</a:t>
            </a:r>
            <a:r>
              <a:rPr lang="en-IN" b="0" dirty="0">
                <a:solidFill>
                  <a:srgbClr val="DCDCDC"/>
                </a:solidFill>
                <a:effectLst/>
                <a:highlight>
                  <a:srgbClr val="1E1E1E"/>
                </a:highlight>
                <a:latin typeface="Courier New" panose="02070309020205020404" pitchFamily="49" charset="0"/>
              </a:rPr>
              <a:t>[</a:t>
            </a:r>
            <a:r>
              <a:rPr lang="en-IN" b="0" dirty="0">
                <a:solidFill>
                  <a:srgbClr val="CE9178"/>
                </a:solidFill>
                <a:effectLst/>
                <a:highlight>
                  <a:srgbClr val="1E1E1E"/>
                </a:highlight>
                <a:latin typeface="Courier New" panose="02070309020205020404" pitchFamily="49" charset="0"/>
              </a:rPr>
              <a:t>'</a:t>
            </a:r>
            <a:r>
              <a:rPr lang="en-IN" b="0" dirty="0" err="1">
                <a:solidFill>
                  <a:srgbClr val="CE9178"/>
                </a:solidFill>
                <a:effectLst/>
                <a:highlight>
                  <a:srgbClr val="1E1E1E"/>
                </a:highlight>
                <a:latin typeface="Courier New" panose="02070309020205020404" pitchFamily="49" charset="0"/>
              </a:rPr>
              <a:t>image_id</a:t>
            </a:r>
            <a:r>
              <a:rPr lang="en-IN" b="0" dirty="0">
                <a:solidFill>
                  <a:srgbClr val="CE9178"/>
                </a:solidFill>
                <a:effectLst/>
                <a:highlight>
                  <a:srgbClr val="1E1E1E"/>
                </a:highlight>
                <a:latin typeface="Courier New" panose="02070309020205020404" pitchFamily="49" charset="0"/>
              </a:rPr>
              <a:t>'</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 = dataset</a:t>
            </a:r>
            <a:r>
              <a:rPr lang="en-IN" b="0" dirty="0">
                <a:solidFill>
                  <a:srgbClr val="DCDCDC"/>
                </a:solidFill>
                <a:effectLst/>
                <a:highlight>
                  <a:srgbClr val="1E1E1E"/>
                </a:highlight>
                <a:latin typeface="Courier New" panose="02070309020205020404" pitchFamily="49" charset="0"/>
              </a:rPr>
              <a:t>[</a:t>
            </a:r>
            <a:r>
              <a:rPr lang="en-IN" b="0" dirty="0">
                <a:solidFill>
                  <a:srgbClr val="CE9178"/>
                </a:solidFill>
                <a:effectLst/>
                <a:highlight>
                  <a:srgbClr val="1E1E1E"/>
                </a:highlight>
                <a:latin typeface="Courier New" panose="02070309020205020404" pitchFamily="49" charset="0"/>
              </a:rPr>
              <a:t>'</a:t>
            </a:r>
            <a:r>
              <a:rPr lang="en-IN" b="0" dirty="0" err="1">
                <a:solidFill>
                  <a:srgbClr val="CE9178"/>
                </a:solidFill>
                <a:effectLst/>
                <a:highlight>
                  <a:srgbClr val="1E1E1E"/>
                </a:highlight>
                <a:latin typeface="Courier New" panose="02070309020205020404" pitchFamily="49" charset="0"/>
              </a:rPr>
              <a:t>image_id</a:t>
            </a:r>
            <a:r>
              <a:rPr lang="en-IN" b="0" dirty="0">
                <a:solidFill>
                  <a:srgbClr val="CE9178"/>
                </a:solidFill>
                <a:effectLst/>
                <a:highlight>
                  <a:srgbClr val="1E1E1E"/>
                </a:highlight>
                <a:latin typeface="Courier New" panose="02070309020205020404" pitchFamily="49" charset="0"/>
              </a:rPr>
              <a:t>'</a:t>
            </a:r>
            <a:r>
              <a:rPr lang="en-IN" b="0" dirty="0">
                <a:solidFill>
                  <a:srgbClr val="DCDCDC"/>
                </a:solidFill>
                <a:effectLst/>
                <a:highlight>
                  <a:srgbClr val="1E1E1E"/>
                </a:highlight>
                <a:latin typeface="Courier New" panose="02070309020205020404" pitchFamily="49" charset="0"/>
              </a:rPr>
              <a:t>]</a:t>
            </a:r>
            <a:r>
              <a:rPr lang="en-IN" b="0" dirty="0">
                <a:solidFill>
                  <a:srgbClr val="D4D4D4"/>
                </a:solidFill>
                <a:effectLst/>
                <a:highlight>
                  <a:srgbClr val="1E1E1E"/>
                </a:highlight>
                <a:latin typeface="Courier New" panose="02070309020205020404" pitchFamily="49" charset="0"/>
              </a:rPr>
              <a:t>+</a:t>
            </a:r>
            <a:r>
              <a:rPr lang="en-IN" b="0" dirty="0">
                <a:solidFill>
                  <a:srgbClr val="CE9178"/>
                </a:solidFill>
                <a:effectLst/>
                <a:highlight>
                  <a:srgbClr val="1E1E1E"/>
                </a:highlight>
                <a:latin typeface="Courier New" panose="02070309020205020404" pitchFamily="49" charset="0"/>
              </a:rPr>
              <a:t>'.jpg'</a:t>
            </a:r>
            <a:endParaRPr lang="en-IN" b="0" dirty="0">
              <a:solidFill>
                <a:srgbClr val="D4D4D4"/>
              </a:solidFill>
              <a:effectLst/>
              <a:highlight>
                <a:srgbClr val="1E1E1E"/>
              </a:highlight>
              <a:latin typeface="Courier New" panose="02070309020205020404" pitchFamily="49" charset="0"/>
            </a:endParaRPr>
          </a:p>
          <a:p>
            <a:endParaRPr lang="en-IN" dirty="0"/>
          </a:p>
        </p:txBody>
      </p:sp>
      <p:pic>
        <p:nvPicPr>
          <p:cNvPr id="4" name="Picture 3">
            <a:extLst>
              <a:ext uri="{FF2B5EF4-FFF2-40B4-BE49-F238E27FC236}">
                <a16:creationId xmlns:a16="http://schemas.microsoft.com/office/drawing/2014/main" id="{2F398801-EF33-1832-AE31-A9D16658114B}"/>
              </a:ext>
            </a:extLst>
          </p:cNvPr>
          <p:cNvPicPr>
            <a:picLocks noChangeAspect="1"/>
          </p:cNvPicPr>
          <p:nvPr/>
        </p:nvPicPr>
        <p:blipFill rotWithShape="1">
          <a:blip r:embed="rId2"/>
          <a:srcRect l="3963" t="19334" r="66634" b="58592"/>
          <a:stretch/>
        </p:blipFill>
        <p:spPr>
          <a:xfrm>
            <a:off x="1342159" y="1234440"/>
            <a:ext cx="4419585" cy="2110644"/>
          </a:xfrm>
          <a:prstGeom prst="rect">
            <a:avLst/>
          </a:prstGeom>
        </p:spPr>
      </p:pic>
      <p:pic>
        <p:nvPicPr>
          <p:cNvPr id="8" name="Picture 7">
            <a:extLst>
              <a:ext uri="{FF2B5EF4-FFF2-40B4-BE49-F238E27FC236}">
                <a16:creationId xmlns:a16="http://schemas.microsoft.com/office/drawing/2014/main" id="{F3C10F21-579A-5951-31CA-401775A11029}"/>
              </a:ext>
            </a:extLst>
          </p:cNvPr>
          <p:cNvPicPr>
            <a:picLocks noChangeAspect="1"/>
          </p:cNvPicPr>
          <p:nvPr/>
        </p:nvPicPr>
        <p:blipFill rotWithShape="1">
          <a:blip r:embed="rId2"/>
          <a:srcRect l="3955" t="41491" r="75000" b="36146"/>
          <a:stretch/>
        </p:blipFill>
        <p:spPr>
          <a:xfrm>
            <a:off x="1748103" y="4139493"/>
            <a:ext cx="3749871" cy="2241463"/>
          </a:xfrm>
          <a:prstGeom prst="rect">
            <a:avLst/>
          </a:prstGeom>
        </p:spPr>
      </p:pic>
    </p:spTree>
    <p:extLst>
      <p:ext uri="{BB962C8B-B14F-4D97-AF65-F5344CB8AC3E}">
        <p14:creationId xmlns:p14="http://schemas.microsoft.com/office/powerpoint/2010/main" val="391996951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136</TotalTime>
  <Words>2157</Words>
  <Application>Microsoft Office PowerPoint</Application>
  <PresentationFormat>Custom</PresentationFormat>
  <Paragraphs>273</Paragraphs>
  <Slides>24</Slides>
  <Notes>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24</vt:i4>
      </vt:variant>
    </vt:vector>
  </HeadingPairs>
  <TitlesOfParts>
    <vt:vector size="32" baseType="lpstr">
      <vt:lpstr>Arial</vt:lpstr>
      <vt:lpstr>Calibri</vt:lpstr>
      <vt:lpstr>Courier New</vt:lpstr>
      <vt:lpstr>Raleway</vt:lpstr>
      <vt:lpstr>Roboto</vt:lpstr>
      <vt:lpstr>Symbol</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Nandhana R</cp:lastModifiedBy>
  <cp:revision>9</cp:revision>
  <dcterms:created xsi:type="dcterms:W3CDTF">2024-04-24T01:42:35Z</dcterms:created>
  <dcterms:modified xsi:type="dcterms:W3CDTF">2024-04-30T04:35:39Z</dcterms:modified>
</cp:coreProperties>
</file>